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98" r:id="rId4"/>
    <p:sldId id="296" r:id="rId5"/>
    <p:sldId id="297" r:id="rId6"/>
    <p:sldId id="299" r:id="rId7"/>
    <p:sldId id="258" r:id="rId8"/>
    <p:sldId id="303" r:id="rId9"/>
    <p:sldId id="301" r:id="rId10"/>
    <p:sldId id="302" r:id="rId11"/>
    <p:sldId id="304" r:id="rId12"/>
    <p:sldId id="310" r:id="rId13"/>
    <p:sldId id="311" r:id="rId14"/>
    <p:sldId id="307" r:id="rId15"/>
    <p:sldId id="288" r:id="rId16"/>
    <p:sldId id="272" r:id="rId17"/>
    <p:sldId id="309" r:id="rId18"/>
    <p:sldId id="313" r:id="rId19"/>
    <p:sldId id="287" r:id="rId20"/>
    <p:sldId id="318" r:id="rId21"/>
    <p:sldId id="314" r:id="rId22"/>
    <p:sldId id="315" r:id="rId23"/>
    <p:sldId id="316" r:id="rId24"/>
    <p:sldId id="317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 showGuides="1">
      <p:cViewPr>
        <p:scale>
          <a:sx n="150" d="100"/>
          <a:sy n="150" d="100"/>
        </p:scale>
        <p:origin x="-4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Apotex:EndocrineWB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grants:SBIR-Software:Preliminary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>
        <c:manualLayout>
          <c:layoutTarget val="inner"/>
          <c:xMode val="edge"/>
          <c:yMode val="edge"/>
          <c:x val="0.163845596392548"/>
          <c:y val="0.0555555555555555"/>
          <c:w val="0.835008311461067"/>
          <c:h val="0.799648950131234"/>
        </c:manualLayout>
      </c:layout>
      <c:barChart>
        <c:barDir val="col"/>
        <c:grouping val="stacked"/>
        <c:ser>
          <c:idx val="0"/>
          <c:order val="0"/>
          <c:tx>
            <c:v>Normal</c:v>
          </c:tx>
          <c:spPr>
            <a:solidFill>
              <a:srgbClr val="008000"/>
            </a:solidFill>
          </c:spPr>
          <c:cat>
            <c:strRef>
              <c:f>Sheet1!$A$4:$A$6</c:f>
              <c:strCache>
                <c:ptCount val="3"/>
                <c:pt idx="0">
                  <c:v>T2* &gt; 20</c:v>
                </c:pt>
                <c:pt idx="1">
                  <c:v>10 &lt; T2* &lt; 20 </c:v>
                </c:pt>
                <c:pt idx="2">
                  <c:v>T2* &lt; 10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23.0</c:v>
                </c:pt>
                <c:pt idx="1">
                  <c:v>2.0</c:v>
                </c:pt>
                <c:pt idx="2">
                  <c:v>0.0</c:v>
                </c:pt>
              </c:numCache>
            </c:numRef>
          </c:val>
        </c:ser>
        <c:ser>
          <c:idx val="1"/>
          <c:order val="1"/>
          <c:tx>
            <c:v>Hypogonadal Hypogonadism</c:v>
          </c:tx>
          <c:spPr>
            <a:solidFill>
              <a:srgbClr val="FF0000"/>
            </a:solidFill>
          </c:spPr>
          <c:val>
            <c:numRef>
              <c:f>Sheet1!$C$4:$C$6</c:f>
              <c:numCache>
                <c:formatCode>General</c:formatCode>
                <c:ptCount val="3"/>
                <c:pt idx="0">
                  <c:v>6.0</c:v>
                </c:pt>
                <c:pt idx="1">
                  <c:v>5.0</c:v>
                </c:pt>
                <c:pt idx="2">
                  <c:v>5.0</c:v>
                </c:pt>
              </c:numCache>
            </c:numRef>
          </c:val>
        </c:ser>
        <c:overlap val="100"/>
        <c:axId val="350632104"/>
        <c:axId val="280726520"/>
      </c:barChart>
      <c:catAx>
        <c:axId val="350632104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80726520"/>
        <c:crosses val="autoZero"/>
        <c:auto val="1"/>
        <c:lblAlgn val="ctr"/>
        <c:lblOffset val="100"/>
      </c:catAx>
      <c:valAx>
        <c:axId val="28072652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# Patients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5063210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462964168850831"/>
          <c:y val="0.0302567133198545"/>
          <c:w val="0.440391265823079"/>
          <c:h val="0.353123024877526"/>
        </c:manualLayout>
      </c:layout>
      <c:txPr>
        <a:bodyPr/>
        <a:lstStyle/>
        <a:p>
          <a:pPr>
            <a:defRPr sz="1400"/>
          </a:pPr>
          <a:endParaRPr lang="en-US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>
        <c:manualLayout>
          <c:layoutTarget val="inner"/>
          <c:xMode val="edge"/>
          <c:yMode val="edge"/>
          <c:x val="0.163573535506204"/>
          <c:y val="0.0286044713160855"/>
          <c:w val="0.774877501767387"/>
          <c:h val="0.795184547244094"/>
        </c:manualLayout>
      </c:layout>
      <c:scatterChart>
        <c:scatterStyle val="lineMarker"/>
        <c:ser>
          <c:idx val="0"/>
          <c:order val="0"/>
          <c:tx>
            <c:v>Heart</c:v>
          </c:tx>
          <c:spPr>
            <a:ln>
              <a:solidFill>
                <a:srgbClr val="FF0000"/>
              </a:solidFill>
            </a:ln>
          </c:spPr>
          <c:xVal>
            <c:numRef>
              <c:f>Sheet1!$C$1514:$C$1523</c:f>
              <c:numCache>
                <c:formatCode>General</c:formatCode>
                <c:ptCount val="10"/>
                <c:pt idx="0">
                  <c:v>2002.0</c:v>
                </c:pt>
                <c:pt idx="1">
                  <c:v>2003.0</c:v>
                </c:pt>
                <c:pt idx="2">
                  <c:v>2004.0</c:v>
                </c:pt>
                <c:pt idx="3">
                  <c:v>2005.0</c:v>
                </c:pt>
                <c:pt idx="4">
                  <c:v>2006.0</c:v>
                </c:pt>
                <c:pt idx="5">
                  <c:v>2007.0</c:v>
                </c:pt>
                <c:pt idx="6">
                  <c:v>2008.0</c:v>
                </c:pt>
                <c:pt idx="7">
                  <c:v>2009.0</c:v>
                </c:pt>
                <c:pt idx="8">
                  <c:v>2010.0</c:v>
                </c:pt>
                <c:pt idx="9">
                  <c:v>2011.0</c:v>
                </c:pt>
              </c:numCache>
            </c:numRef>
          </c:xVal>
          <c:yVal>
            <c:numRef>
              <c:f>Sheet1!$D$1514:$D$1523</c:f>
              <c:numCache>
                <c:formatCode>General</c:formatCode>
                <c:ptCount val="10"/>
                <c:pt idx="0">
                  <c:v>29.0</c:v>
                </c:pt>
                <c:pt idx="1">
                  <c:v>78.0</c:v>
                </c:pt>
                <c:pt idx="2">
                  <c:v>52.0</c:v>
                </c:pt>
                <c:pt idx="3">
                  <c:v>105.0</c:v>
                </c:pt>
                <c:pt idx="4">
                  <c:v>192.0</c:v>
                </c:pt>
                <c:pt idx="5">
                  <c:v>174.0</c:v>
                </c:pt>
                <c:pt idx="6">
                  <c:v>213.0</c:v>
                </c:pt>
                <c:pt idx="7">
                  <c:v>156.0</c:v>
                </c:pt>
                <c:pt idx="8">
                  <c:v>110.0</c:v>
                </c:pt>
                <c:pt idx="9">
                  <c:v>98.0</c:v>
                </c:pt>
              </c:numCache>
            </c:numRef>
          </c:yVal>
        </c:ser>
        <c:ser>
          <c:idx val="1"/>
          <c:order val="1"/>
          <c:tx>
            <c:v>Abdomen</c:v>
          </c:tx>
          <c:spPr>
            <a:ln>
              <a:solidFill>
                <a:srgbClr val="3366FF"/>
              </a:solidFill>
            </a:ln>
          </c:spPr>
          <c:xVal>
            <c:numRef>
              <c:f>Sheet1!$C$1514:$C$1523</c:f>
              <c:numCache>
                <c:formatCode>General</c:formatCode>
                <c:ptCount val="10"/>
                <c:pt idx="0">
                  <c:v>2002.0</c:v>
                </c:pt>
                <c:pt idx="1">
                  <c:v>2003.0</c:v>
                </c:pt>
                <c:pt idx="2">
                  <c:v>2004.0</c:v>
                </c:pt>
                <c:pt idx="3">
                  <c:v>2005.0</c:v>
                </c:pt>
                <c:pt idx="4">
                  <c:v>2006.0</c:v>
                </c:pt>
                <c:pt idx="5">
                  <c:v>2007.0</c:v>
                </c:pt>
                <c:pt idx="6">
                  <c:v>2008.0</c:v>
                </c:pt>
                <c:pt idx="7">
                  <c:v>2009.0</c:v>
                </c:pt>
                <c:pt idx="8">
                  <c:v>2010.0</c:v>
                </c:pt>
                <c:pt idx="9">
                  <c:v>2011.0</c:v>
                </c:pt>
              </c:numCache>
            </c:numRef>
          </c:xVal>
          <c:yVal>
            <c:numRef>
              <c:f>Sheet1!$AV$1514:$AV$1523</c:f>
              <c:numCache>
                <c:formatCode>General</c:formatCode>
                <c:ptCount val="10"/>
                <c:pt idx="0">
                  <c:v>22.0</c:v>
                </c:pt>
                <c:pt idx="1">
                  <c:v>77.0</c:v>
                </c:pt>
                <c:pt idx="2">
                  <c:v>64.0</c:v>
                </c:pt>
                <c:pt idx="3">
                  <c:v>110.0</c:v>
                </c:pt>
                <c:pt idx="4">
                  <c:v>193.0</c:v>
                </c:pt>
                <c:pt idx="5">
                  <c:v>177.0</c:v>
                </c:pt>
                <c:pt idx="6">
                  <c:v>192.0</c:v>
                </c:pt>
                <c:pt idx="7">
                  <c:v>184.0</c:v>
                </c:pt>
                <c:pt idx="8">
                  <c:v>213.0</c:v>
                </c:pt>
                <c:pt idx="9">
                  <c:v>191.0</c:v>
                </c:pt>
              </c:numCache>
            </c:numRef>
          </c:yVal>
        </c:ser>
        <c:axId val="348622376"/>
        <c:axId val="280908312"/>
      </c:scatterChart>
      <c:valAx>
        <c:axId val="34862237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Year</a:t>
                </a:r>
              </a:p>
            </c:rich>
          </c:tx>
          <c:layout/>
        </c:title>
        <c:numFmt formatCode="General" sourceLinked="1"/>
        <c:tickLblPos val="nextTo"/>
        <c:crossAx val="280908312"/>
        <c:crosses val="autoZero"/>
        <c:crossBetween val="midCat"/>
      </c:valAx>
      <c:valAx>
        <c:axId val="280908312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# Cases</a:t>
                </a:r>
              </a:p>
            </c:rich>
          </c:tx>
          <c:layout/>
        </c:title>
        <c:numFmt formatCode="General" sourceLinked="1"/>
        <c:tickLblPos val="nextTo"/>
        <c:crossAx val="3486223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99754272202043"/>
          <c:y val="0.0460777559055118"/>
          <c:w val="0.209580838323353"/>
          <c:h val="0.161454583802025"/>
        </c:manualLayout>
      </c:layout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914C2-4AF4-2A48-BE32-6F59E7FB0F97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6D75B-A2B7-284F-B377-F82AC70DE7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EF5C3-49D7-B74D-A9FE-84D0C1CC494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R-Glyph-R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9675" y="4889500"/>
            <a:ext cx="16446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R-Glyph-R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9675" y="1658938"/>
            <a:ext cx="164465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R-Glyph-R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053932" y="3115468"/>
            <a:ext cx="164465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R-Glyph-R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5488" y="2286000"/>
            <a:ext cx="164465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anchor="b"/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67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D13A54B-93A8-DD42-BA6F-D5D28980A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6675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2209800"/>
            <a:ext cx="77708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675"/>
            <a:ext cx="237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455FF6F-3410-7E49-BE0E-137E141A7E9C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250" y="6289675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sto MT" charset="0"/>
          <a:ea typeface="ＭＳ Ｐゴシック" charset="-128"/>
          <a:cs typeface="ＭＳ Ｐゴシック" charset="-128"/>
        </a:defRPr>
      </a:lvl9pPr>
    </p:titleStyle>
    <p:bodyStyle>
      <a:lvl1pPr marL="457200" indent="-457200" algn="l" rtl="0" eaLnBrk="1" fontAlgn="base" hangingPunct="1">
        <a:spcBef>
          <a:spcPts val="2000"/>
        </a:spcBef>
        <a:spcAft>
          <a:spcPct val="0"/>
        </a:spcAft>
        <a:buClr>
          <a:srgbClr val="8E887C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914400" indent="-457200" algn="l" rtl="0" eaLnBrk="1" fontAlgn="base" hangingPunct="1">
        <a:spcBef>
          <a:spcPts val="600"/>
        </a:spcBef>
        <a:spcAft>
          <a:spcPct val="0"/>
        </a:spcAft>
        <a:buClr>
          <a:srgbClr val="47443E"/>
        </a:buClr>
        <a:buFont typeface="Arial" charset="0"/>
        <a:buChar char="•"/>
        <a:defRPr sz="2200" kern="1200">
          <a:solidFill>
            <a:schemeClr val="tx2"/>
          </a:solidFill>
          <a:latin typeface="+mn-lt"/>
          <a:ea typeface="ＭＳ Ｐゴシック" charset="-128"/>
          <a:cs typeface="+mn-cs"/>
        </a:defRPr>
      </a:lvl2pPr>
      <a:lvl3pPr marL="1371600" indent="-457200" algn="l" rtl="0" eaLnBrk="1" fontAlgn="base" hangingPunct="1">
        <a:spcBef>
          <a:spcPts val="600"/>
        </a:spcBef>
        <a:spcAft>
          <a:spcPct val="0"/>
        </a:spcAft>
        <a:buClr>
          <a:srgbClr val="8E887C"/>
        </a:buClr>
        <a:buFont typeface="Arial" charset="0"/>
        <a:buChar char="•"/>
        <a:defRPr sz="2000" kern="1200">
          <a:solidFill>
            <a:schemeClr val="tx2"/>
          </a:solidFill>
          <a:latin typeface="+mn-lt"/>
          <a:ea typeface="ＭＳ Ｐゴシック" charset="-128"/>
          <a:cs typeface="+mn-cs"/>
        </a:defRPr>
      </a:lvl3pPr>
      <a:lvl4pPr marL="1828800" indent="-457200" algn="l" rtl="0" eaLnBrk="1" fontAlgn="base" hangingPunct="1">
        <a:spcBef>
          <a:spcPts val="600"/>
        </a:spcBef>
        <a:spcAft>
          <a:spcPct val="0"/>
        </a:spcAft>
        <a:buClr>
          <a:srgbClr val="47443E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+mn-cs"/>
        </a:defRPr>
      </a:lvl4pPr>
      <a:lvl5pPr marL="2286000" indent="-457200" algn="l" rtl="0" eaLnBrk="1" fontAlgn="base" hangingPunct="1">
        <a:spcBef>
          <a:spcPts val="600"/>
        </a:spcBef>
        <a:spcAft>
          <a:spcPct val="0"/>
        </a:spcAft>
        <a:buClr>
          <a:srgbClr val="8E887C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852" y="1394245"/>
            <a:ext cx="8269547" cy="1664491"/>
          </a:xfrm>
        </p:spPr>
        <p:txBody>
          <a:bodyPr>
            <a:noAutofit/>
          </a:bodyPr>
          <a:lstStyle/>
          <a:p>
            <a:r>
              <a:rPr lang="en-US" sz="3600" dirty="0" smtClean="0"/>
              <a:t>Total Body Iron Removal in </a:t>
            </a:r>
            <a:r>
              <a:rPr lang="en-US" sz="3600" dirty="0" err="1" smtClean="0"/>
              <a:t>Thalassemia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John C. Wood, MD, PhD</a:t>
            </a:r>
          </a:p>
          <a:p>
            <a:r>
              <a:rPr lang="en-US" sz="2400" dirty="0" smtClean="0"/>
              <a:t>Children’s Hospital Los Angeles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675"/>
            <a:ext cx="7770813" cy="9747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Cardiac iron risk</a:t>
            </a:r>
          </a:p>
        </p:txBody>
      </p:sp>
      <p:pic>
        <p:nvPicPr>
          <p:cNvPr id="20483" name="Picture 3" descr="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9506"/>
            <a:ext cx="845661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2667" y="4904285"/>
            <a:ext cx="8238066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03124" y="2649506"/>
            <a:ext cx="5003800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2649506"/>
            <a:ext cx="2760133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19024" y="804495"/>
            <a:ext cx="3317918" cy="1979864"/>
            <a:chOff x="2336575" y="892792"/>
            <a:chExt cx="3317918" cy="1979864"/>
          </a:xfrm>
        </p:grpSpPr>
        <p:sp>
          <p:nvSpPr>
            <p:cNvPr id="21" name="Can 20"/>
            <p:cNvSpPr/>
            <p:nvPr/>
          </p:nvSpPr>
          <p:spPr>
            <a:xfrm>
              <a:off x="4159557" y="1971021"/>
              <a:ext cx="234013" cy="901635"/>
            </a:xfrm>
            <a:prstGeom prst="can">
              <a:avLst/>
            </a:prstGeom>
            <a:solidFill>
              <a:srgbClr val="CCFFCC"/>
            </a:solidFill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4361039" y="2346742"/>
              <a:ext cx="513789" cy="159967"/>
            </a:xfrm>
            <a:prstGeom prst="rightArrow">
              <a:avLst/>
            </a:prstGeom>
            <a:solidFill>
              <a:srgbClr val="CCFFCC"/>
            </a:solidFill>
            <a:effectLst/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59557" y="892792"/>
              <a:ext cx="1494936" cy="1728571"/>
              <a:chOff x="4159557" y="2080431"/>
              <a:chExt cx="1494936" cy="1728571"/>
            </a:xfrm>
          </p:grpSpPr>
          <p:grpSp>
            <p:nvGrpSpPr>
              <p:cNvPr id="26" name="Group 29"/>
              <p:cNvGrpSpPr/>
              <p:nvPr/>
            </p:nvGrpSpPr>
            <p:grpSpPr>
              <a:xfrm>
                <a:off x="4159557" y="2080431"/>
                <a:ext cx="1437105" cy="1728571"/>
                <a:chOff x="4159557" y="2080431"/>
                <a:chExt cx="1437105" cy="1728571"/>
              </a:xfrm>
            </p:grpSpPr>
            <p:sp>
              <p:nvSpPr>
                <p:cNvPr id="28" name="Can 27"/>
                <p:cNvSpPr/>
                <p:nvPr/>
              </p:nvSpPr>
              <p:spPr>
                <a:xfrm>
                  <a:off x="4636942" y="2538956"/>
                  <a:ext cx="959720" cy="1270045"/>
                </a:xfrm>
                <a:prstGeom prst="can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Can 28"/>
                <p:cNvSpPr/>
                <p:nvPr/>
              </p:nvSpPr>
              <p:spPr>
                <a:xfrm>
                  <a:off x="4159557" y="2080431"/>
                  <a:ext cx="234013" cy="901635"/>
                </a:xfrm>
                <a:prstGeom prst="can">
                  <a:avLst/>
                </a:prstGeom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Bent-Up Arrow 29"/>
                <p:cNvSpPr/>
                <p:nvPr/>
              </p:nvSpPr>
              <p:spPr>
                <a:xfrm>
                  <a:off x="4743578" y="2500176"/>
                  <a:ext cx="339295" cy="300545"/>
                </a:xfrm>
                <a:prstGeom prst="bentUpArrow">
                  <a:avLst/>
                </a:prstGeom>
                <a:solidFill>
                  <a:srgbClr val="CCFFCC"/>
                </a:solidFill>
                <a:effectLst/>
                <a:scene3d>
                  <a:camera prst="orthographicFront">
                    <a:rot lat="10800000" lon="0" rev="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Can 30"/>
                <p:cNvSpPr/>
                <p:nvPr/>
              </p:nvSpPr>
              <p:spPr>
                <a:xfrm>
                  <a:off x="4636942" y="3387269"/>
                  <a:ext cx="959720" cy="421733"/>
                </a:xfrm>
                <a:prstGeom prst="can">
                  <a:avLst>
                    <a:gd name="adj" fmla="val 35150"/>
                  </a:avLst>
                </a:prstGeom>
                <a:solidFill>
                  <a:srgbClr val="CCFFCC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4636942" y="2800721"/>
                <a:ext cx="10175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err="1" smtClean="0"/>
                  <a:t>Transferrin</a:t>
                </a:r>
                <a:endParaRPr lang="en-US" sz="1400" i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517246" y="1127871"/>
              <a:ext cx="13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transfusions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36575" y="2187477"/>
              <a:ext cx="156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erythropoiesis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56969" y="2225288"/>
            <a:ext cx="3983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Garbowski</a:t>
            </a:r>
            <a:r>
              <a:rPr lang="en-US" sz="1400" i="1" dirty="0" smtClean="0"/>
              <a:t> et al, </a:t>
            </a:r>
            <a:r>
              <a:rPr lang="en-US" sz="1400" i="1" dirty="0" err="1" smtClean="0"/>
              <a:t>Haematologica</a:t>
            </a:r>
            <a:r>
              <a:rPr lang="en-US" sz="1400" i="1" dirty="0" smtClean="0"/>
              <a:t>,</a:t>
            </a:r>
            <a:r>
              <a:rPr lang="en-US" sz="1400" i="1" dirty="0" smtClean="0"/>
              <a:t> 102(10):1640-9, 2017</a:t>
            </a:r>
            <a:endParaRPr lang="en-US" sz="1400" i="1" dirty="0"/>
          </a:p>
        </p:txBody>
      </p:sp>
      <p:sp useBgFill="1">
        <p:nvSpPr>
          <p:cNvPr id="37" name="Rectangle 36"/>
          <p:cNvSpPr/>
          <p:nvPr/>
        </p:nvSpPr>
        <p:spPr>
          <a:xfrm>
            <a:off x="270938" y="2629386"/>
            <a:ext cx="8669866" cy="398477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Chelation 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1"/>
          </p:nvPr>
        </p:nvSpPr>
        <p:spPr>
          <a:xfrm>
            <a:off x="474927" y="4704080"/>
            <a:ext cx="7770813" cy="1998134"/>
          </a:xfrm>
        </p:spPr>
        <p:txBody>
          <a:bodyPr/>
          <a:lstStyle/>
          <a:p>
            <a:r>
              <a:rPr lang="en-US" dirty="0" smtClean="0"/>
              <a:t>The liver cares about how many grams per week of iron </a:t>
            </a:r>
            <a:r>
              <a:rPr lang="en-US" dirty="0" err="1" smtClean="0"/>
              <a:t>chelators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heart (and endocrine glands) cares about how many days per week there is iron </a:t>
            </a:r>
            <a:r>
              <a:rPr lang="en-US" dirty="0" err="1" smtClean="0"/>
              <a:t>chelation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710267" y="1642122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599267" y="1643081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68801" y="161663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47734" y="1624280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3233" y="12473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56504" y="1247347"/>
            <a:ext cx="66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2089" y="1247347"/>
            <a:ext cx="65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106624" y="1247347"/>
            <a:ext cx="63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051496" y="1247347"/>
            <a:ext cx="7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Thurs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12427" y="1247347"/>
            <a:ext cx="4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716761" y="124734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5479" y="2131458"/>
            <a:ext cx="6307667" cy="47627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6749" y="2607733"/>
            <a:ext cx="6307668" cy="164493"/>
          </a:xfrm>
          <a:prstGeom prst="rect">
            <a:avLst/>
          </a:prstGeom>
          <a:solidFill>
            <a:srgbClr val="008000">
              <a:alpha val="3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3438" y="2238401"/>
            <a:ext cx="5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LPI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04071" y="1652879"/>
            <a:ext cx="78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Doses</a:t>
            </a:r>
            <a:endParaRPr lang="en-US" i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123437" y="3056151"/>
            <a:ext cx="6870029" cy="1155589"/>
            <a:chOff x="123437" y="3056151"/>
            <a:chExt cx="6870029" cy="1155589"/>
          </a:xfrm>
        </p:grpSpPr>
        <p:sp>
          <p:nvSpPr>
            <p:cNvPr id="25" name="Freeform 24"/>
            <p:cNvSpPr/>
            <p:nvPr/>
          </p:nvSpPr>
          <p:spPr>
            <a:xfrm>
              <a:off x="685799" y="3588814"/>
              <a:ext cx="6307667" cy="622926"/>
            </a:xfrm>
            <a:custGeom>
              <a:avLst/>
              <a:gdLst>
                <a:gd name="connsiteX0" fmla="*/ 0 w 6307667"/>
                <a:gd name="connsiteY0" fmla="*/ 26222 h 622926"/>
                <a:gd name="connsiteX1" fmla="*/ 889000 w 6307667"/>
                <a:gd name="connsiteY1" fmla="*/ 9289 h 622926"/>
                <a:gd name="connsiteX2" fmla="*/ 1117600 w 6307667"/>
                <a:gd name="connsiteY2" fmla="*/ 153222 h 622926"/>
                <a:gd name="connsiteX3" fmla="*/ 1176867 w 6307667"/>
                <a:gd name="connsiteY3" fmla="*/ 271756 h 622926"/>
                <a:gd name="connsiteX4" fmla="*/ 1303867 w 6307667"/>
                <a:gd name="connsiteY4" fmla="*/ 381822 h 622926"/>
                <a:gd name="connsiteX5" fmla="*/ 1422400 w 6307667"/>
                <a:gd name="connsiteY5" fmla="*/ 449556 h 622926"/>
                <a:gd name="connsiteX6" fmla="*/ 1540934 w 6307667"/>
                <a:gd name="connsiteY6" fmla="*/ 508822 h 622926"/>
                <a:gd name="connsiteX7" fmla="*/ 1744134 w 6307667"/>
                <a:gd name="connsiteY7" fmla="*/ 559622 h 622926"/>
                <a:gd name="connsiteX8" fmla="*/ 1938867 w 6307667"/>
                <a:gd name="connsiteY8" fmla="*/ 576556 h 622926"/>
                <a:gd name="connsiteX9" fmla="*/ 2362200 w 6307667"/>
                <a:gd name="connsiteY9" fmla="*/ 585022 h 622926"/>
                <a:gd name="connsiteX10" fmla="*/ 2523067 w 6307667"/>
                <a:gd name="connsiteY10" fmla="*/ 593489 h 622926"/>
                <a:gd name="connsiteX11" fmla="*/ 2700867 w 6307667"/>
                <a:gd name="connsiteY11" fmla="*/ 390289 h 622926"/>
                <a:gd name="connsiteX12" fmla="*/ 2904067 w 6307667"/>
                <a:gd name="connsiteY12" fmla="*/ 297156 h 622926"/>
                <a:gd name="connsiteX13" fmla="*/ 3175000 w 6307667"/>
                <a:gd name="connsiteY13" fmla="*/ 187089 h 622926"/>
                <a:gd name="connsiteX14" fmla="*/ 3462867 w 6307667"/>
                <a:gd name="connsiteY14" fmla="*/ 93956 h 622926"/>
                <a:gd name="connsiteX15" fmla="*/ 3666067 w 6307667"/>
                <a:gd name="connsiteY15" fmla="*/ 60089 h 622926"/>
                <a:gd name="connsiteX16" fmla="*/ 3784600 w 6307667"/>
                <a:gd name="connsiteY16" fmla="*/ 237889 h 622926"/>
                <a:gd name="connsiteX17" fmla="*/ 3911600 w 6307667"/>
                <a:gd name="connsiteY17" fmla="*/ 407222 h 622926"/>
                <a:gd name="connsiteX18" fmla="*/ 4072467 w 6307667"/>
                <a:gd name="connsiteY18" fmla="*/ 517289 h 622926"/>
                <a:gd name="connsiteX19" fmla="*/ 4334934 w 6307667"/>
                <a:gd name="connsiteY19" fmla="*/ 593489 h 622926"/>
                <a:gd name="connsiteX20" fmla="*/ 4715934 w 6307667"/>
                <a:gd name="connsiteY20" fmla="*/ 610422 h 622926"/>
                <a:gd name="connsiteX21" fmla="*/ 5012267 w 6307667"/>
                <a:gd name="connsiteY21" fmla="*/ 618889 h 622926"/>
                <a:gd name="connsiteX22" fmla="*/ 5190067 w 6307667"/>
                <a:gd name="connsiteY22" fmla="*/ 542689 h 622926"/>
                <a:gd name="connsiteX23" fmla="*/ 5486400 w 6307667"/>
                <a:gd name="connsiteY23" fmla="*/ 364889 h 622926"/>
                <a:gd name="connsiteX24" fmla="*/ 5698067 w 6307667"/>
                <a:gd name="connsiteY24" fmla="*/ 254822 h 622926"/>
                <a:gd name="connsiteX25" fmla="*/ 5969000 w 6307667"/>
                <a:gd name="connsiteY25" fmla="*/ 144756 h 622926"/>
                <a:gd name="connsiteX26" fmla="*/ 6307667 w 6307667"/>
                <a:gd name="connsiteY26" fmla="*/ 102422 h 622926"/>
                <a:gd name="connsiteX27" fmla="*/ 6307667 w 6307667"/>
                <a:gd name="connsiteY27" fmla="*/ 102422 h 62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07667" h="622926">
                  <a:moveTo>
                    <a:pt x="0" y="26222"/>
                  </a:moveTo>
                  <a:cubicBezTo>
                    <a:pt x="351366" y="7172"/>
                    <a:pt x="702733" y="-11878"/>
                    <a:pt x="889000" y="9289"/>
                  </a:cubicBezTo>
                  <a:cubicBezTo>
                    <a:pt x="1075267" y="30456"/>
                    <a:pt x="1069622" y="109478"/>
                    <a:pt x="1117600" y="153222"/>
                  </a:cubicBezTo>
                  <a:cubicBezTo>
                    <a:pt x="1165578" y="196967"/>
                    <a:pt x="1145823" y="233656"/>
                    <a:pt x="1176867" y="271756"/>
                  </a:cubicBezTo>
                  <a:cubicBezTo>
                    <a:pt x="1207911" y="309856"/>
                    <a:pt x="1262945" y="352189"/>
                    <a:pt x="1303867" y="381822"/>
                  </a:cubicBezTo>
                  <a:cubicBezTo>
                    <a:pt x="1344789" y="411455"/>
                    <a:pt x="1382889" y="428389"/>
                    <a:pt x="1422400" y="449556"/>
                  </a:cubicBezTo>
                  <a:cubicBezTo>
                    <a:pt x="1461911" y="470723"/>
                    <a:pt x="1487312" y="490478"/>
                    <a:pt x="1540934" y="508822"/>
                  </a:cubicBezTo>
                  <a:cubicBezTo>
                    <a:pt x="1594556" y="527166"/>
                    <a:pt x="1677812" y="548333"/>
                    <a:pt x="1744134" y="559622"/>
                  </a:cubicBezTo>
                  <a:cubicBezTo>
                    <a:pt x="1810456" y="570911"/>
                    <a:pt x="1835856" y="572323"/>
                    <a:pt x="1938867" y="576556"/>
                  </a:cubicBezTo>
                  <a:cubicBezTo>
                    <a:pt x="2041878" y="580789"/>
                    <a:pt x="2264833" y="582200"/>
                    <a:pt x="2362200" y="585022"/>
                  </a:cubicBezTo>
                  <a:cubicBezTo>
                    <a:pt x="2459567" y="587844"/>
                    <a:pt x="2466623" y="625944"/>
                    <a:pt x="2523067" y="593489"/>
                  </a:cubicBezTo>
                  <a:cubicBezTo>
                    <a:pt x="2579511" y="561034"/>
                    <a:pt x="2637367" y="439678"/>
                    <a:pt x="2700867" y="390289"/>
                  </a:cubicBezTo>
                  <a:cubicBezTo>
                    <a:pt x="2764367" y="340900"/>
                    <a:pt x="2825045" y="331023"/>
                    <a:pt x="2904067" y="297156"/>
                  </a:cubicBezTo>
                  <a:cubicBezTo>
                    <a:pt x="2983089" y="263289"/>
                    <a:pt x="3081867" y="220956"/>
                    <a:pt x="3175000" y="187089"/>
                  </a:cubicBezTo>
                  <a:cubicBezTo>
                    <a:pt x="3268133" y="153222"/>
                    <a:pt x="3381023" y="115123"/>
                    <a:pt x="3462867" y="93956"/>
                  </a:cubicBezTo>
                  <a:cubicBezTo>
                    <a:pt x="3544711" y="72789"/>
                    <a:pt x="3612445" y="36100"/>
                    <a:pt x="3666067" y="60089"/>
                  </a:cubicBezTo>
                  <a:cubicBezTo>
                    <a:pt x="3719689" y="84078"/>
                    <a:pt x="3743678" y="180034"/>
                    <a:pt x="3784600" y="237889"/>
                  </a:cubicBezTo>
                  <a:cubicBezTo>
                    <a:pt x="3825522" y="295744"/>
                    <a:pt x="3863622" y="360655"/>
                    <a:pt x="3911600" y="407222"/>
                  </a:cubicBezTo>
                  <a:cubicBezTo>
                    <a:pt x="3959578" y="453789"/>
                    <a:pt x="4001911" y="486245"/>
                    <a:pt x="4072467" y="517289"/>
                  </a:cubicBezTo>
                  <a:cubicBezTo>
                    <a:pt x="4143023" y="548334"/>
                    <a:pt x="4227689" y="577967"/>
                    <a:pt x="4334934" y="593489"/>
                  </a:cubicBezTo>
                  <a:cubicBezTo>
                    <a:pt x="4442179" y="609011"/>
                    <a:pt x="4715934" y="610422"/>
                    <a:pt x="4715934" y="610422"/>
                  </a:cubicBezTo>
                  <a:cubicBezTo>
                    <a:pt x="4828823" y="614655"/>
                    <a:pt x="4933245" y="630178"/>
                    <a:pt x="5012267" y="618889"/>
                  </a:cubicBezTo>
                  <a:cubicBezTo>
                    <a:pt x="5091289" y="607600"/>
                    <a:pt x="5111045" y="585022"/>
                    <a:pt x="5190067" y="542689"/>
                  </a:cubicBezTo>
                  <a:cubicBezTo>
                    <a:pt x="5269089" y="500356"/>
                    <a:pt x="5401733" y="412867"/>
                    <a:pt x="5486400" y="364889"/>
                  </a:cubicBezTo>
                  <a:cubicBezTo>
                    <a:pt x="5571067" y="316911"/>
                    <a:pt x="5617634" y="291511"/>
                    <a:pt x="5698067" y="254822"/>
                  </a:cubicBezTo>
                  <a:cubicBezTo>
                    <a:pt x="5778500" y="218133"/>
                    <a:pt x="5867400" y="170156"/>
                    <a:pt x="5969000" y="144756"/>
                  </a:cubicBezTo>
                  <a:cubicBezTo>
                    <a:pt x="6070600" y="119356"/>
                    <a:pt x="6307667" y="102422"/>
                    <a:pt x="6307667" y="102422"/>
                  </a:cubicBezTo>
                  <a:lnTo>
                    <a:pt x="6307667" y="10242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710266" y="3081636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99266" y="3082595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368800" y="3056151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47733" y="3063794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685798" y="3570972"/>
              <a:ext cx="6307667" cy="47627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5798" y="4047247"/>
              <a:ext cx="6307668" cy="164493"/>
            </a:xfrm>
            <a:prstGeom prst="rect">
              <a:avLst/>
            </a:prstGeom>
            <a:solidFill>
              <a:srgbClr val="008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3437" y="3677915"/>
              <a:ext cx="5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LPI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4070" y="3092393"/>
              <a:ext cx="78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Doses</a:t>
              </a:r>
              <a:endParaRPr lang="en-US" i="1" dirty="0"/>
            </a:p>
          </p:txBody>
        </p:sp>
      </p:grpSp>
      <p:grpSp>
        <p:nvGrpSpPr>
          <p:cNvPr id="55" name="Group 49"/>
          <p:cNvGrpSpPr/>
          <p:nvPr/>
        </p:nvGrpSpPr>
        <p:grpSpPr>
          <a:xfrm>
            <a:off x="1710266" y="3027552"/>
            <a:ext cx="3445934" cy="535777"/>
            <a:chOff x="1710267" y="1615813"/>
            <a:chExt cx="3445934" cy="53577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1710267" y="1644412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599267" y="1643081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360334" y="1615813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147734" y="1622961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>
            <a:off x="3466253" y="161663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68680" y="165727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014720" y="1624280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876300" y="2583392"/>
            <a:ext cx="6115050" cy="179916"/>
          </a:xfrm>
          <a:custGeom>
            <a:avLst/>
            <a:gdLst>
              <a:gd name="connsiteX0" fmla="*/ 0 w 6115050"/>
              <a:gd name="connsiteY0" fmla="*/ 39158 h 179916"/>
              <a:gd name="connsiteX1" fmla="*/ 190500 w 6115050"/>
              <a:gd name="connsiteY1" fmla="*/ 166158 h 179916"/>
              <a:gd name="connsiteX2" fmla="*/ 431800 w 6115050"/>
              <a:gd name="connsiteY2" fmla="*/ 102658 h 179916"/>
              <a:gd name="connsiteX3" fmla="*/ 755650 w 6115050"/>
              <a:gd name="connsiteY3" fmla="*/ 45508 h 179916"/>
              <a:gd name="connsiteX4" fmla="*/ 908050 w 6115050"/>
              <a:gd name="connsiteY4" fmla="*/ 26458 h 179916"/>
              <a:gd name="connsiteX5" fmla="*/ 1016000 w 6115050"/>
              <a:gd name="connsiteY5" fmla="*/ 147108 h 179916"/>
              <a:gd name="connsiteX6" fmla="*/ 1238250 w 6115050"/>
              <a:gd name="connsiteY6" fmla="*/ 128058 h 179916"/>
              <a:gd name="connsiteX7" fmla="*/ 1454150 w 6115050"/>
              <a:gd name="connsiteY7" fmla="*/ 96308 h 179916"/>
              <a:gd name="connsiteX8" fmla="*/ 1663700 w 6115050"/>
              <a:gd name="connsiteY8" fmla="*/ 64558 h 179916"/>
              <a:gd name="connsiteX9" fmla="*/ 1778000 w 6115050"/>
              <a:gd name="connsiteY9" fmla="*/ 32808 h 179916"/>
              <a:gd name="connsiteX10" fmla="*/ 1841500 w 6115050"/>
              <a:gd name="connsiteY10" fmla="*/ 159808 h 179916"/>
              <a:gd name="connsiteX11" fmla="*/ 1962150 w 6115050"/>
              <a:gd name="connsiteY11" fmla="*/ 153458 h 179916"/>
              <a:gd name="connsiteX12" fmla="*/ 2286000 w 6115050"/>
              <a:gd name="connsiteY12" fmla="*/ 115358 h 179916"/>
              <a:gd name="connsiteX13" fmla="*/ 2584450 w 6115050"/>
              <a:gd name="connsiteY13" fmla="*/ 32808 h 179916"/>
              <a:gd name="connsiteX14" fmla="*/ 2692400 w 6115050"/>
              <a:gd name="connsiteY14" fmla="*/ 153458 h 179916"/>
              <a:gd name="connsiteX15" fmla="*/ 2984500 w 6115050"/>
              <a:gd name="connsiteY15" fmla="*/ 83608 h 179916"/>
              <a:gd name="connsiteX16" fmla="*/ 3295650 w 6115050"/>
              <a:gd name="connsiteY16" fmla="*/ 64558 h 179916"/>
              <a:gd name="connsiteX17" fmla="*/ 3530600 w 6115050"/>
              <a:gd name="connsiteY17" fmla="*/ 26458 h 179916"/>
              <a:gd name="connsiteX18" fmla="*/ 3632200 w 6115050"/>
              <a:gd name="connsiteY18" fmla="*/ 153458 h 179916"/>
              <a:gd name="connsiteX19" fmla="*/ 3898900 w 6115050"/>
              <a:gd name="connsiteY19" fmla="*/ 89958 h 179916"/>
              <a:gd name="connsiteX20" fmla="*/ 4318000 w 6115050"/>
              <a:gd name="connsiteY20" fmla="*/ 26458 h 179916"/>
              <a:gd name="connsiteX21" fmla="*/ 4432300 w 6115050"/>
              <a:gd name="connsiteY21" fmla="*/ 134408 h 179916"/>
              <a:gd name="connsiteX22" fmla="*/ 4572000 w 6115050"/>
              <a:gd name="connsiteY22" fmla="*/ 140758 h 179916"/>
              <a:gd name="connsiteX23" fmla="*/ 4806950 w 6115050"/>
              <a:gd name="connsiteY23" fmla="*/ 115358 h 179916"/>
              <a:gd name="connsiteX24" fmla="*/ 5073650 w 6115050"/>
              <a:gd name="connsiteY24" fmla="*/ 70908 h 179916"/>
              <a:gd name="connsiteX25" fmla="*/ 5175250 w 6115050"/>
              <a:gd name="connsiteY25" fmla="*/ 13758 h 179916"/>
              <a:gd name="connsiteX26" fmla="*/ 5245100 w 6115050"/>
              <a:gd name="connsiteY26" fmla="*/ 153458 h 179916"/>
              <a:gd name="connsiteX27" fmla="*/ 5391150 w 6115050"/>
              <a:gd name="connsiteY27" fmla="*/ 128058 h 179916"/>
              <a:gd name="connsiteX28" fmla="*/ 5492750 w 6115050"/>
              <a:gd name="connsiteY28" fmla="*/ 96308 h 179916"/>
              <a:gd name="connsiteX29" fmla="*/ 5753100 w 6115050"/>
              <a:gd name="connsiteY29" fmla="*/ 32808 h 179916"/>
              <a:gd name="connsiteX30" fmla="*/ 6115050 w 6115050"/>
              <a:gd name="connsiteY30" fmla="*/ 32808 h 17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5050" h="179916">
                <a:moveTo>
                  <a:pt x="0" y="39158"/>
                </a:moveTo>
                <a:cubicBezTo>
                  <a:pt x="59266" y="97366"/>
                  <a:pt x="118533" y="155575"/>
                  <a:pt x="190500" y="166158"/>
                </a:cubicBezTo>
                <a:cubicBezTo>
                  <a:pt x="262467" y="176741"/>
                  <a:pt x="337608" y="122766"/>
                  <a:pt x="431800" y="102658"/>
                </a:cubicBezTo>
                <a:cubicBezTo>
                  <a:pt x="525992" y="82550"/>
                  <a:pt x="676275" y="58208"/>
                  <a:pt x="755650" y="45508"/>
                </a:cubicBezTo>
                <a:cubicBezTo>
                  <a:pt x="835025" y="32808"/>
                  <a:pt x="864658" y="9525"/>
                  <a:pt x="908050" y="26458"/>
                </a:cubicBezTo>
                <a:cubicBezTo>
                  <a:pt x="951442" y="43391"/>
                  <a:pt x="960967" y="130175"/>
                  <a:pt x="1016000" y="147108"/>
                </a:cubicBezTo>
                <a:cubicBezTo>
                  <a:pt x="1071033" y="164041"/>
                  <a:pt x="1165225" y="136525"/>
                  <a:pt x="1238250" y="128058"/>
                </a:cubicBezTo>
                <a:cubicBezTo>
                  <a:pt x="1311275" y="119591"/>
                  <a:pt x="1454150" y="96308"/>
                  <a:pt x="1454150" y="96308"/>
                </a:cubicBezTo>
                <a:cubicBezTo>
                  <a:pt x="1525058" y="85725"/>
                  <a:pt x="1609725" y="75141"/>
                  <a:pt x="1663700" y="64558"/>
                </a:cubicBezTo>
                <a:cubicBezTo>
                  <a:pt x="1717675" y="53975"/>
                  <a:pt x="1748367" y="16933"/>
                  <a:pt x="1778000" y="32808"/>
                </a:cubicBezTo>
                <a:cubicBezTo>
                  <a:pt x="1807633" y="48683"/>
                  <a:pt x="1810808" y="139700"/>
                  <a:pt x="1841500" y="159808"/>
                </a:cubicBezTo>
                <a:cubicBezTo>
                  <a:pt x="1872192" y="179916"/>
                  <a:pt x="1888067" y="160866"/>
                  <a:pt x="1962150" y="153458"/>
                </a:cubicBezTo>
                <a:cubicBezTo>
                  <a:pt x="2036233" y="146050"/>
                  <a:pt x="2182283" y="135466"/>
                  <a:pt x="2286000" y="115358"/>
                </a:cubicBezTo>
                <a:cubicBezTo>
                  <a:pt x="2389717" y="95250"/>
                  <a:pt x="2516717" y="26458"/>
                  <a:pt x="2584450" y="32808"/>
                </a:cubicBezTo>
                <a:cubicBezTo>
                  <a:pt x="2652183" y="39158"/>
                  <a:pt x="2625725" y="144991"/>
                  <a:pt x="2692400" y="153458"/>
                </a:cubicBezTo>
                <a:cubicBezTo>
                  <a:pt x="2759075" y="161925"/>
                  <a:pt x="2883958" y="98425"/>
                  <a:pt x="2984500" y="83608"/>
                </a:cubicBezTo>
                <a:cubicBezTo>
                  <a:pt x="3085042" y="68791"/>
                  <a:pt x="3204633" y="74083"/>
                  <a:pt x="3295650" y="64558"/>
                </a:cubicBezTo>
                <a:cubicBezTo>
                  <a:pt x="3386667" y="55033"/>
                  <a:pt x="3474508" y="11641"/>
                  <a:pt x="3530600" y="26458"/>
                </a:cubicBezTo>
                <a:cubicBezTo>
                  <a:pt x="3586692" y="41275"/>
                  <a:pt x="3570817" y="142875"/>
                  <a:pt x="3632200" y="153458"/>
                </a:cubicBezTo>
                <a:cubicBezTo>
                  <a:pt x="3693583" y="164041"/>
                  <a:pt x="3784600" y="111125"/>
                  <a:pt x="3898900" y="89958"/>
                </a:cubicBezTo>
                <a:cubicBezTo>
                  <a:pt x="4013200" y="68791"/>
                  <a:pt x="4229100" y="19050"/>
                  <a:pt x="4318000" y="26458"/>
                </a:cubicBezTo>
                <a:cubicBezTo>
                  <a:pt x="4406900" y="33866"/>
                  <a:pt x="4389967" y="115358"/>
                  <a:pt x="4432300" y="134408"/>
                </a:cubicBezTo>
                <a:cubicBezTo>
                  <a:pt x="4474633" y="153458"/>
                  <a:pt x="4509558" y="143933"/>
                  <a:pt x="4572000" y="140758"/>
                </a:cubicBezTo>
                <a:cubicBezTo>
                  <a:pt x="4634442" y="137583"/>
                  <a:pt x="4723342" y="127000"/>
                  <a:pt x="4806950" y="115358"/>
                </a:cubicBezTo>
                <a:cubicBezTo>
                  <a:pt x="4890558" y="103716"/>
                  <a:pt x="5012267" y="87841"/>
                  <a:pt x="5073650" y="70908"/>
                </a:cubicBezTo>
                <a:cubicBezTo>
                  <a:pt x="5135033" y="53975"/>
                  <a:pt x="5146675" y="0"/>
                  <a:pt x="5175250" y="13758"/>
                </a:cubicBezTo>
                <a:cubicBezTo>
                  <a:pt x="5203825" y="27516"/>
                  <a:pt x="5209117" y="134408"/>
                  <a:pt x="5245100" y="153458"/>
                </a:cubicBezTo>
                <a:cubicBezTo>
                  <a:pt x="5281083" y="172508"/>
                  <a:pt x="5349875" y="137583"/>
                  <a:pt x="5391150" y="128058"/>
                </a:cubicBezTo>
                <a:cubicBezTo>
                  <a:pt x="5432425" y="118533"/>
                  <a:pt x="5432425" y="112183"/>
                  <a:pt x="5492750" y="96308"/>
                </a:cubicBezTo>
                <a:cubicBezTo>
                  <a:pt x="5553075" y="80433"/>
                  <a:pt x="5649383" y="43391"/>
                  <a:pt x="5753100" y="32808"/>
                </a:cubicBezTo>
                <a:cubicBezTo>
                  <a:pt x="5856817" y="22225"/>
                  <a:pt x="6115050" y="32808"/>
                  <a:pt x="6115050" y="32808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031134" y="2721925"/>
            <a:ext cx="1942652" cy="665790"/>
            <a:chOff x="7115804" y="2518132"/>
            <a:chExt cx="1942652" cy="665790"/>
          </a:xfrm>
        </p:grpSpPr>
        <p:sp>
          <p:nvSpPr>
            <p:cNvPr id="66" name="TextBox 65"/>
            <p:cNvSpPr txBox="1"/>
            <p:nvPr/>
          </p:nvSpPr>
          <p:spPr>
            <a:xfrm>
              <a:off x="7701143" y="2518132"/>
              <a:ext cx="13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transfusions</a:t>
              </a:r>
              <a:endParaRPr lang="en-US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7771703" y="2887464"/>
              <a:ext cx="1202083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7839109" y="2814590"/>
              <a:ext cx="1083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chelation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15804" y="2669061"/>
              <a:ext cx="74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LIC≈ 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345200" y="1339425"/>
            <a:ext cx="1274832" cy="1246444"/>
            <a:chOff x="7345200" y="1339425"/>
            <a:chExt cx="1274832" cy="1246444"/>
          </a:xfrm>
        </p:grpSpPr>
        <p:sp>
          <p:nvSpPr>
            <p:cNvPr id="72" name="Oval 71"/>
            <p:cNvSpPr/>
            <p:nvPr/>
          </p:nvSpPr>
          <p:spPr>
            <a:xfrm>
              <a:off x="7345200" y="1339425"/>
              <a:ext cx="1274832" cy="1246444"/>
            </a:xfrm>
            <a:prstGeom prst="ellipse">
              <a:avLst/>
            </a:prstGeom>
            <a:noFill/>
            <a:ln w="1143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>
              <a:stCxn id="72" idx="1"/>
              <a:endCxn id="72" idx="5"/>
            </p:cNvCxnSpPr>
            <p:nvPr/>
          </p:nvCxnSpPr>
          <p:spPr>
            <a:xfrm rot="16200000" flipH="1">
              <a:off x="7541931" y="1511926"/>
              <a:ext cx="881370" cy="901442"/>
            </a:xfrm>
            <a:prstGeom prst="line">
              <a:avLst/>
            </a:prstGeom>
            <a:ln w="1143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7418178" y="1592070"/>
              <a:ext cx="115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Heart,</a:t>
              </a:r>
            </a:p>
            <a:p>
              <a:pPr algn="ctr"/>
              <a:r>
                <a:rPr lang="en-US" dirty="0" smtClean="0"/>
                <a:t>endocrine</a:t>
              </a:r>
              <a:endParaRPr lang="en-US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421403" y="1610544"/>
            <a:ext cx="115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Heart,</a:t>
            </a:r>
          </a:p>
          <a:p>
            <a:pPr algn="ctr"/>
            <a:r>
              <a:rPr lang="en-US" dirty="0" smtClean="0"/>
              <a:t>endocrine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472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814606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Cardiac T2* and</a:t>
            </a:r>
            <a:r>
              <a:rPr lang="en-US" sz="3600" dirty="0" smtClean="0">
                <a:ea typeface="+mj-ea"/>
                <a:cs typeface="+mj-cs"/>
              </a:rPr>
              <a:t> cardiac  </a:t>
            </a:r>
            <a:r>
              <a:rPr lang="en-US" sz="3600" dirty="0">
                <a:ea typeface="+mj-ea"/>
                <a:cs typeface="+mj-cs"/>
              </a:rPr>
              <a:t>dysfunction</a:t>
            </a:r>
          </a:p>
        </p:txBody>
      </p:sp>
      <p:sp>
        <p:nvSpPr>
          <p:cNvPr id="45061" name="Rectangle 8"/>
          <p:cNvSpPr>
            <a:spLocks noChangeArrowheads="1"/>
          </p:cNvSpPr>
          <p:nvPr/>
        </p:nvSpPr>
        <p:spPr bwMode="auto">
          <a:xfrm>
            <a:off x="2686050" y="2357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7543800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14450" y="2162175"/>
            <a:ext cx="6534150" cy="3533775"/>
            <a:chOff x="828" y="1362"/>
            <a:chExt cx="4116" cy="2226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828" y="1362"/>
              <a:ext cx="414" cy="221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242" y="1374"/>
              <a:ext cx="414" cy="2214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0" y="1362"/>
              <a:ext cx="3294" cy="221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323975" y="2178050"/>
            <a:ext cx="1274763" cy="1287463"/>
          </a:xfrm>
          <a:prstGeom prst="rect">
            <a:avLst/>
          </a:prstGeom>
          <a:solidFill>
            <a:srgbClr val="0000FF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3400" y="2357438"/>
            <a:ext cx="448733" cy="32051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862780" y="3609559"/>
            <a:ext cx="3326051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dirty="0" smtClean="0">
                <a:noFill/>
              </a:rPr>
              <a:t>Left ventricular ejection fraction (%)</a:t>
            </a:r>
            <a:endParaRPr lang="en-US" sz="1600" dirty="0">
              <a:noFill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rcRect t="74527"/>
          <a:stretch>
            <a:fillRect/>
          </a:stretch>
        </p:blipFill>
        <p:spPr>
          <a:xfrm>
            <a:off x="533400" y="1399546"/>
            <a:ext cx="7924800" cy="5097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98533" y="6585578"/>
            <a:ext cx="3260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Kirk et al, Circulation, 120(20)1961-8, 2009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Mortality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01931"/>
            <a:ext cx="4784891" cy="4168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9" y="1751066"/>
            <a:ext cx="8088313" cy="42194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24600" y="1810398"/>
            <a:ext cx="533400" cy="4160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1451" y="6273800"/>
            <a:ext cx="2695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Modell</a:t>
            </a:r>
            <a:r>
              <a:rPr lang="en-US" sz="1400" i="1" dirty="0" smtClean="0"/>
              <a:t> et al, JCMR, 10(1):42, 2008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957" y="67730"/>
            <a:ext cx="7135812" cy="1139825"/>
          </a:xfrm>
        </p:spPr>
        <p:txBody>
          <a:bodyPr/>
          <a:lstStyle/>
          <a:p>
            <a:r>
              <a:rPr lang="en-US" sz="4400" dirty="0" smtClean="0"/>
              <a:t>Fast Uptake/Slow Clearance</a:t>
            </a:r>
            <a:endParaRPr lang="en-US" sz="4400" dirty="0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905252" y="5334000"/>
            <a:ext cx="20335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Liver Iron</a:t>
            </a:r>
          </a:p>
        </p:txBody>
      </p:sp>
      <p:pic>
        <p:nvPicPr>
          <p:cNvPr id="47" name="Picture 46" descr="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49" y="1329475"/>
            <a:ext cx="6350101" cy="523022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265332" y="2633129"/>
            <a:ext cx="558800" cy="1371600"/>
          </a:xfrm>
          <a:prstGeom prst="upArrow">
            <a:avLst/>
          </a:prstGeom>
          <a:blipFill dpi="0" rotWithShape="1">
            <a:blip r:embed="rId3">
              <a:alphaModFix amt="44000"/>
              <a:duotone>
                <a:schemeClr val="accent1">
                  <a:shade val="40000"/>
                  <a:satMod val="120000"/>
                </a:schemeClr>
                <a:schemeClr val="accent1">
                  <a:tint val="70000"/>
                  <a:satMod val="300000"/>
                  <a:lumMod val="110000"/>
                </a:schemeClr>
              </a:duotone>
            </a:blip>
            <a:srcRect/>
            <a:tile tx="0" ty="0" sx="50000" sy="5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0997" y="2743200"/>
            <a:ext cx="499534" cy="296333"/>
          </a:xfrm>
          <a:prstGeom prst="ellipse">
            <a:avLst/>
          </a:prstGeom>
          <a:noFill/>
          <a:ln w="28575" cap="flat" cmpd="sng" algn="ctr">
            <a:solidFill>
              <a:srgbClr val="29417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30499" y="3970861"/>
            <a:ext cx="499534" cy="296333"/>
          </a:xfrm>
          <a:prstGeom prst="ellipse">
            <a:avLst/>
          </a:prstGeom>
          <a:noFill/>
          <a:ln w="28575" cap="flat" cmpd="sng" algn="ctr">
            <a:solidFill>
              <a:srgbClr val="29417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/>
          <p:nvPr/>
        </p:nvGraphicFramePr>
        <p:xfrm>
          <a:off x="518822" y="2361514"/>
          <a:ext cx="4053178" cy="267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17"/>
          <p:cNvGrpSpPr/>
          <p:nvPr/>
        </p:nvGrpSpPr>
        <p:grpSpPr>
          <a:xfrm>
            <a:off x="5207409" y="2562350"/>
            <a:ext cx="3249997" cy="2374757"/>
            <a:chOff x="5258873" y="4363475"/>
            <a:chExt cx="3249997" cy="2374757"/>
          </a:xfrm>
        </p:grpSpPr>
        <p:pic>
          <p:nvPicPr>
            <p:cNvPr id="23" name="Picture 22" descr="Fig5.jpg"/>
            <p:cNvPicPr>
              <a:picLocks noChangeAspect="1"/>
            </p:cNvPicPr>
            <p:nvPr/>
          </p:nvPicPr>
          <p:blipFill>
            <a:blip r:embed="rId3"/>
            <a:srcRect l="46667" t="12998"/>
            <a:stretch>
              <a:fillRect/>
            </a:stretch>
          </p:blipFill>
          <p:spPr>
            <a:xfrm>
              <a:off x="5258873" y="4363475"/>
              <a:ext cx="3249997" cy="237475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830515" y="456431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en-US" sz="1000" dirty="0" smtClean="0"/>
                <a:t>Pancreas</a:t>
              </a:r>
            </a:p>
            <a:p>
              <a:r>
                <a:rPr lang="en-US" sz="1000" dirty="0" smtClean="0"/>
                <a:t>- Heart</a:t>
              </a:r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56160" y="4564311"/>
              <a:ext cx="7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+ Pancreas</a:t>
              </a:r>
            </a:p>
            <a:p>
              <a:r>
                <a:rPr lang="en-US" sz="1000" dirty="0" smtClean="0"/>
                <a:t>- Heart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67631" y="4516656"/>
              <a:ext cx="7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+ Pancreas</a:t>
              </a:r>
            </a:p>
            <a:p>
              <a:r>
                <a:rPr lang="en-US" sz="1000" dirty="0" smtClean="0"/>
                <a:t>+ Heart</a:t>
              </a:r>
              <a:endParaRPr lang="en-US" sz="10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854123" y="2839389"/>
            <a:ext cx="1337116" cy="1763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4434" y="6582854"/>
            <a:ext cx="4380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Noetzi</a:t>
            </a:r>
            <a:r>
              <a:rPr lang="en-US" sz="1400" i="1" dirty="0" smtClean="0"/>
              <a:t> et al, Am J. </a:t>
            </a:r>
            <a:r>
              <a:rPr lang="en-US" sz="1400" i="1" dirty="0" err="1" smtClean="0"/>
              <a:t>Hematol</a:t>
            </a:r>
            <a:r>
              <a:rPr lang="en-US" sz="1400" i="1" dirty="0" smtClean="0"/>
              <a:t>. 87(2):156-160 &amp; 167-171,  2012  </a:t>
            </a:r>
            <a:endParaRPr lang="en-US" sz="1400" i="1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18822" y="531799"/>
            <a:ext cx="7937791" cy="951561"/>
          </a:xfrm>
        </p:spPr>
        <p:txBody>
          <a:bodyPr/>
          <a:lstStyle/>
          <a:p>
            <a:r>
              <a:rPr lang="en-US" sz="3600" dirty="0" smtClean="0"/>
              <a:t>Glands say, “Don’t wait for T2* to fall”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518822" y="5240867"/>
            <a:ext cx="7770813" cy="1211176"/>
          </a:xfrm>
        </p:spPr>
        <p:txBody>
          <a:bodyPr/>
          <a:lstStyle/>
          <a:p>
            <a:r>
              <a:rPr lang="en-US" dirty="0" smtClean="0"/>
              <a:t>The endocrine glands load earlier than the heart. </a:t>
            </a:r>
          </a:p>
          <a:p>
            <a:r>
              <a:rPr lang="en-US" dirty="0" smtClean="0"/>
              <a:t>Endocrine iron loading causes </a:t>
            </a:r>
            <a:r>
              <a:rPr lang="en-US" dirty="0" err="1" smtClean="0"/>
              <a:t>toxcity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286000" y="3903133"/>
            <a:ext cx="2209800" cy="1278467"/>
          </a:xfrm>
          <a:prstGeom prst="roundRect">
            <a:avLst/>
          </a:prstGeom>
          <a:noFill/>
          <a:ln w="381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191239" y="3049853"/>
            <a:ext cx="469401" cy="1278467"/>
          </a:xfrm>
          <a:prstGeom prst="roundRect">
            <a:avLst/>
          </a:prstGeom>
          <a:noFill/>
          <a:ln w="381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9" grpId="0" animBg="1"/>
      <p:bldP spid="28" grpId="0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+mj-ea"/>
                <a:cs typeface="+mj-cs"/>
              </a:rPr>
              <a:t>Pancreatic iron heralds heart iron !</a:t>
            </a:r>
          </a:p>
        </p:txBody>
      </p:sp>
      <p:sp>
        <p:nvSpPr>
          <p:cNvPr id="254981" name="Rectangle 5"/>
          <p:cNvSpPr>
            <a:spLocks noGrp="1" noChangeArrowheads="1"/>
          </p:cNvSpPr>
          <p:nvPr>
            <p:ph idx="1"/>
          </p:nvPr>
        </p:nvSpPr>
        <p:spPr>
          <a:xfrm>
            <a:off x="322263" y="5105400"/>
            <a:ext cx="82296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dirty="0">
                <a:ea typeface="+mn-ea"/>
                <a:cs typeface="+mn-cs"/>
              </a:rPr>
              <a:t>Pancreas </a:t>
            </a:r>
            <a:r>
              <a:rPr lang="en-US" dirty="0" smtClean="0">
                <a:ea typeface="+mn-ea"/>
                <a:cs typeface="+mn-cs"/>
              </a:rPr>
              <a:t>loads early, “where there’s smoke there’s fire”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dirty="0" smtClean="0">
                <a:ea typeface="+mn-ea"/>
                <a:cs typeface="+mn-cs"/>
              </a:rPr>
              <a:t>Pancreas R2* reflects LPI exposure, similar to HbA1C and glucose. 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770063" y="4572000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CHLA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22263" y="1417638"/>
            <a:ext cx="4122737" cy="3090862"/>
            <a:chOff x="203" y="1133"/>
            <a:chExt cx="2597" cy="1947"/>
          </a:xfrm>
        </p:grpSpPr>
        <p:pic>
          <p:nvPicPr>
            <p:cNvPr id="54297" name="Picture 7" descr="panc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1133"/>
              <a:ext cx="2597" cy="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98" name="Text Box 8"/>
            <p:cNvSpPr txBox="1">
              <a:spLocks noChangeArrowheads="1"/>
            </p:cNvSpPr>
            <p:nvPr/>
          </p:nvSpPr>
          <p:spPr bwMode="auto">
            <a:xfrm>
              <a:off x="1107" y="1325"/>
              <a:ext cx="7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Pancreas</a:t>
              </a:r>
            </a:p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 Heart</a:t>
              </a:r>
            </a:p>
          </p:txBody>
        </p:sp>
        <p:sp>
          <p:nvSpPr>
            <p:cNvPr id="54299" name="Text Box 9"/>
            <p:cNvSpPr txBox="1">
              <a:spLocks noChangeArrowheads="1"/>
            </p:cNvSpPr>
            <p:nvPr/>
          </p:nvSpPr>
          <p:spPr bwMode="auto">
            <a:xfrm>
              <a:off x="403" y="1335"/>
              <a:ext cx="675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- Pancreas</a:t>
              </a:r>
            </a:p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 Heart</a:t>
              </a:r>
            </a:p>
          </p:txBody>
        </p:sp>
      </p:grpSp>
      <p:sp>
        <p:nvSpPr>
          <p:cNvPr id="54279" name="Text Box 10"/>
          <p:cNvSpPr txBox="1">
            <a:spLocks noChangeArrowheads="1"/>
          </p:cNvSpPr>
          <p:nvPr/>
        </p:nvSpPr>
        <p:spPr bwMode="auto">
          <a:xfrm>
            <a:off x="457200" y="6550223"/>
            <a:ext cx="30520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Noetzli</a:t>
            </a:r>
            <a:r>
              <a:rPr lang="en-US" sz="1400" i="1" dirty="0"/>
              <a:t> et al, Blood</a:t>
            </a:r>
            <a:r>
              <a:rPr lang="en-US" sz="1400" i="1" dirty="0" smtClean="0"/>
              <a:t> 114(19); 4021-6,2009</a:t>
            </a:r>
            <a:endParaRPr lang="en-US" sz="1400" i="1" dirty="0"/>
          </a:p>
        </p:txBody>
      </p:sp>
      <p:sp>
        <p:nvSpPr>
          <p:cNvPr id="54281" name="Text Box 12"/>
          <p:cNvSpPr txBox="1">
            <a:spLocks noChangeArrowheads="1"/>
          </p:cNvSpPr>
          <p:nvPr/>
        </p:nvSpPr>
        <p:spPr bwMode="auto">
          <a:xfrm>
            <a:off x="5715009" y="6491288"/>
            <a:ext cx="27780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 smtClean="0"/>
              <a:t>Noetzli</a:t>
            </a:r>
            <a:r>
              <a:rPr lang="en-US" sz="1400" i="1" dirty="0" smtClean="0"/>
              <a:t> al, BJH</a:t>
            </a:r>
            <a:r>
              <a:rPr lang="en-US" sz="1400" i="1" dirty="0" smtClean="0"/>
              <a:t>,152(2):229-33,  </a:t>
            </a:r>
            <a:r>
              <a:rPr lang="en-US" sz="1400" i="1" dirty="0" smtClean="0"/>
              <a:t>2011</a:t>
            </a:r>
            <a:endParaRPr lang="en-US" sz="1400" i="1" dirty="0"/>
          </a:p>
        </p:txBody>
      </p:sp>
      <p:sp>
        <p:nvSpPr>
          <p:cNvPr id="54294" name="Rectangle 18"/>
          <p:cNvSpPr>
            <a:spLocks noChangeArrowheads="1"/>
          </p:cNvSpPr>
          <p:nvPr/>
        </p:nvSpPr>
        <p:spPr bwMode="auto">
          <a:xfrm>
            <a:off x="857250" y="3286125"/>
            <a:ext cx="762000" cy="876300"/>
          </a:xfrm>
          <a:prstGeom prst="rect">
            <a:avLst/>
          </a:prstGeom>
          <a:solidFill>
            <a:srgbClr val="00FF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95" name="Rectangle 19"/>
          <p:cNvSpPr>
            <a:spLocks noChangeArrowheads="1"/>
          </p:cNvSpPr>
          <p:nvPr/>
        </p:nvSpPr>
        <p:spPr bwMode="auto">
          <a:xfrm>
            <a:off x="1619250" y="3286125"/>
            <a:ext cx="2419350" cy="876300"/>
          </a:xfrm>
          <a:prstGeom prst="rect">
            <a:avLst/>
          </a:prstGeom>
          <a:solidFill>
            <a:srgbClr val="FFFF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9"/>
          <p:cNvGrpSpPr/>
          <p:nvPr/>
        </p:nvGrpSpPr>
        <p:grpSpPr>
          <a:xfrm>
            <a:off x="1770063" y="1657350"/>
            <a:ext cx="2287587" cy="1619250"/>
            <a:chOff x="1770063" y="1657350"/>
            <a:chExt cx="2287587" cy="1619250"/>
          </a:xfrm>
        </p:grpSpPr>
        <p:sp>
          <p:nvSpPr>
            <p:cNvPr id="54296" name="Rectangle 20"/>
            <p:cNvSpPr>
              <a:spLocks noChangeArrowheads="1"/>
            </p:cNvSpPr>
            <p:nvPr/>
          </p:nvSpPr>
          <p:spPr bwMode="auto">
            <a:xfrm>
              <a:off x="2419350" y="1657350"/>
              <a:ext cx="1638300" cy="1619250"/>
            </a:xfrm>
            <a:prstGeom prst="rect">
              <a:avLst/>
            </a:prstGeom>
            <a:gradFill rotWithShape="1">
              <a:gsLst>
                <a:gs pos="0">
                  <a:srgbClr val="FF0000">
                    <a:alpha val="50000"/>
                  </a:srgbClr>
                </a:gs>
                <a:gs pos="100000">
                  <a:srgbClr val="760000">
                    <a:alpha val="50000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70063" y="2328577"/>
              <a:ext cx="1006705" cy="261610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R2* = 100 Hz</a:t>
              </a:r>
              <a:endParaRPr lang="en-US" sz="11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4" grpId="0" animBg="1"/>
      <p:bldP spid="5429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MRI screening</a:t>
            </a:r>
            <a:endParaRPr lang="en-US" dirty="0"/>
          </a:p>
        </p:txBody>
      </p:sp>
      <p:graphicFrame>
        <p:nvGraphicFramePr>
          <p:cNvPr id="10" name="Chart 9"/>
          <p:cNvGraphicFramePr/>
          <p:nvPr/>
        </p:nvGraphicFramePr>
        <p:xfrm>
          <a:off x="4688023" y="2514600"/>
          <a:ext cx="4252775" cy="3302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922866" y="2159000"/>
            <a:ext cx="3200400" cy="3200400"/>
            <a:chOff x="922866" y="1938867"/>
            <a:chExt cx="3200400" cy="3200400"/>
          </a:xfrm>
        </p:grpSpPr>
        <p:pic>
          <p:nvPicPr>
            <p:cNvPr id="15" name="Picture 14" descr="FigXcombined.jpg"/>
            <p:cNvPicPr>
              <a:picLocks noChangeAspect="1"/>
            </p:cNvPicPr>
            <p:nvPr/>
          </p:nvPicPr>
          <p:blipFill>
            <a:blip r:embed="rId3"/>
            <a:srcRect l="50000"/>
            <a:stretch>
              <a:fillRect/>
            </a:stretch>
          </p:blipFill>
          <p:spPr>
            <a:xfrm>
              <a:off x="922866" y="1938867"/>
              <a:ext cx="3200400" cy="3200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13473" y="2548468"/>
              <a:ext cx="115147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4941" y="2556245"/>
              <a:ext cx="13940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Arial"/>
                  <a:cs typeface="Arial"/>
                </a:rPr>
                <a:t>Pancreas R2* &lt; 100 Hz</a:t>
              </a:r>
              <a:endParaRPr lang="en-US" sz="900" dirty="0"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6536267"/>
            <a:ext cx="3222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Wood J, Blood Cell Mol </a:t>
            </a:r>
            <a:r>
              <a:rPr lang="en-US" sz="1400" i="1" dirty="0" err="1" smtClean="0"/>
              <a:t>Dis</a:t>
            </a:r>
            <a:r>
              <a:rPr lang="en-US" sz="1400" i="1" dirty="0" smtClean="0"/>
              <a:t>, 67:120-5,2017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39825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Pancreas R2* and glucose </a:t>
            </a:r>
            <a:r>
              <a:rPr lang="en-US" sz="3600" dirty="0" err="1" smtClean="0"/>
              <a:t>dysregulation</a:t>
            </a:r>
            <a:endParaRPr lang="en-US" sz="3600" dirty="0"/>
          </a:p>
        </p:txBody>
      </p:sp>
      <p:sp>
        <p:nvSpPr>
          <p:cNvPr id="59397" name="TextBox 9"/>
          <p:cNvSpPr txBox="1">
            <a:spLocks noChangeArrowheads="1"/>
          </p:cNvSpPr>
          <p:nvPr/>
        </p:nvSpPr>
        <p:spPr bwMode="auto">
          <a:xfrm>
            <a:off x="5113867" y="6451953"/>
            <a:ext cx="35439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Noetzli</a:t>
            </a:r>
            <a:r>
              <a:rPr lang="en-US" sz="1400" i="1" dirty="0"/>
              <a:t> et al, Am J </a:t>
            </a:r>
            <a:r>
              <a:rPr lang="en-US" sz="1400" i="1" dirty="0" err="1" smtClean="0"/>
              <a:t>Hematol</a:t>
            </a:r>
            <a:r>
              <a:rPr lang="en-US" sz="1400" i="1" dirty="0" smtClean="0"/>
              <a:t>, 87(2):155-60, 2012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394195" y="5139267"/>
            <a:ext cx="2889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DM: Diabetes Mellitus</a:t>
            </a:r>
          </a:p>
          <a:p>
            <a:r>
              <a:rPr lang="en-US" sz="1600" i="1" dirty="0" smtClean="0"/>
              <a:t>IGT: Impaired Glucose Tolerance</a:t>
            </a:r>
          </a:p>
          <a:p>
            <a:r>
              <a:rPr lang="en-US" sz="1600" i="1" dirty="0" smtClean="0"/>
              <a:t>IFG: Impaired Fasting Glucose</a:t>
            </a:r>
          </a:p>
          <a:p>
            <a:r>
              <a:rPr lang="en-US" sz="1600" i="1" dirty="0" smtClean="0"/>
              <a:t>NML: Normal Glucose Tolerance</a:t>
            </a:r>
            <a:endParaRPr lang="en-US" sz="1600" i="1" dirty="0"/>
          </a:p>
        </p:txBody>
      </p:sp>
      <p:pic>
        <p:nvPicPr>
          <p:cNvPr id="8" name="Picture 7" descr="Figure_1.jpg"/>
          <p:cNvPicPr>
            <a:picLocks noChangeAspect="1"/>
          </p:cNvPicPr>
          <p:nvPr/>
        </p:nvPicPr>
        <p:blipFill>
          <a:blip r:embed="rId2"/>
          <a:srcRect l="6278" t="5525" r="5000"/>
          <a:stretch>
            <a:fillRect/>
          </a:stretch>
        </p:blipFill>
        <p:spPr>
          <a:xfrm>
            <a:off x="228600" y="1634067"/>
            <a:ext cx="4056383" cy="3239558"/>
          </a:xfrm>
          <a:prstGeom prst="rect">
            <a:avLst/>
          </a:prstGeom>
        </p:spPr>
      </p:pic>
      <p:pic>
        <p:nvPicPr>
          <p:cNvPr id="12" name="Picture 11" descr="Figure_3.jpg"/>
          <p:cNvPicPr>
            <a:picLocks noChangeAspect="1"/>
          </p:cNvPicPr>
          <p:nvPr/>
        </p:nvPicPr>
        <p:blipFill>
          <a:blip r:embed="rId3"/>
          <a:srcRect t="14088" r="49630" b="14205"/>
          <a:stretch>
            <a:fillRect/>
          </a:stretch>
        </p:blipFill>
        <p:spPr>
          <a:xfrm>
            <a:off x="4394195" y="1634067"/>
            <a:ext cx="4605866" cy="3239558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546100" y="3663950"/>
            <a:ext cx="1745352" cy="819150"/>
            <a:chOff x="546100" y="3663950"/>
            <a:chExt cx="1745352" cy="81915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46100" y="3663950"/>
              <a:ext cx="838200" cy="819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39800" y="4006849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Disposition Index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DI Correlates and Predictors</a:t>
            </a:r>
            <a:endParaRPr lang="en-US" sz="4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5130801"/>
            <a:ext cx="7770813" cy="1405466"/>
          </a:xfrm>
        </p:spPr>
        <p:txBody>
          <a:bodyPr>
            <a:normAutofit lnSpcReduction="10000"/>
          </a:bodyPr>
          <a:lstStyle/>
          <a:p>
            <a:pPr>
              <a:spcBef>
                <a:spcPts val="1000"/>
              </a:spcBef>
            </a:pPr>
            <a:r>
              <a:rPr lang="en-US" dirty="0" smtClean="0"/>
              <a:t>DI values stratified by disease severity</a:t>
            </a:r>
          </a:p>
          <a:p>
            <a:pPr>
              <a:spcBef>
                <a:spcPts val="1000"/>
              </a:spcBef>
            </a:pPr>
            <a:r>
              <a:rPr lang="en-US" dirty="0" smtClean="0"/>
              <a:t>DI predicted by pancreas R2*, age, and LIC</a:t>
            </a:r>
          </a:p>
          <a:p>
            <a:pPr>
              <a:spcBef>
                <a:spcPts val="1000"/>
              </a:spcBef>
            </a:pPr>
            <a:r>
              <a:rPr lang="en-US" dirty="0" smtClean="0"/>
              <a:t>DI declines with age in everybody</a:t>
            </a:r>
            <a:endParaRPr lang="en-US" dirty="0"/>
          </a:p>
        </p:txBody>
      </p:sp>
      <p:pic>
        <p:nvPicPr>
          <p:cNvPr id="3" name="Picture 2" descr="Figure_3.jpg"/>
          <p:cNvPicPr>
            <a:picLocks noChangeAspect="1"/>
          </p:cNvPicPr>
          <p:nvPr/>
        </p:nvPicPr>
        <p:blipFill>
          <a:blip r:embed="rId2"/>
          <a:srcRect l="51111" t="14580" r="1389" b="12518"/>
          <a:stretch>
            <a:fillRect/>
          </a:stretch>
        </p:blipFill>
        <p:spPr>
          <a:xfrm>
            <a:off x="270940" y="1693333"/>
            <a:ext cx="4343400" cy="3293533"/>
          </a:xfrm>
          <a:prstGeom prst="rect">
            <a:avLst/>
          </a:prstGeom>
        </p:spPr>
      </p:pic>
      <p:pic>
        <p:nvPicPr>
          <p:cNvPr id="6" name="Picture 5" descr="Figure_4.jpg"/>
          <p:cNvPicPr>
            <a:picLocks noChangeAspect="1"/>
          </p:cNvPicPr>
          <p:nvPr/>
        </p:nvPicPr>
        <p:blipFill>
          <a:blip r:embed="rId3"/>
          <a:srcRect t="12778" b="9973"/>
          <a:stretch>
            <a:fillRect/>
          </a:stretch>
        </p:blipFill>
        <p:spPr>
          <a:xfrm>
            <a:off x="4784387" y="1693333"/>
            <a:ext cx="4164876" cy="321733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079067" y="2506133"/>
            <a:ext cx="1744133" cy="1236133"/>
          </a:xfrm>
          <a:prstGeom prst="downArrow">
            <a:avLst/>
          </a:prstGeom>
          <a:blipFill dpi="0" rotWithShape="1">
            <a:blip r:embed="rId4">
              <a:alphaModFix amt="25000"/>
              <a:duotone>
                <a:schemeClr val="accent1">
                  <a:shade val="40000"/>
                  <a:satMod val="120000"/>
                </a:schemeClr>
                <a:schemeClr val="accent1">
                  <a:tint val="70000"/>
                  <a:satMod val="300000"/>
                  <a:lumMod val="110000"/>
                </a:schemeClr>
              </a:duotone>
            </a:blip>
            <a:srcRect/>
            <a:tile tx="0" ty="0" sx="50000" sy="5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&amp; LIC</a:t>
            </a:r>
            <a:endParaRPr lang="en-US" dirty="0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190070" y="6511222"/>
            <a:ext cx="35439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Noetzli</a:t>
            </a:r>
            <a:r>
              <a:rPr lang="en-US" sz="1400" i="1" dirty="0"/>
              <a:t> et al, Am J </a:t>
            </a:r>
            <a:r>
              <a:rPr lang="en-US" sz="1400" i="1" dirty="0" err="1" smtClean="0"/>
              <a:t>Hematol</a:t>
            </a:r>
            <a:r>
              <a:rPr lang="en-US" sz="1400" i="1" dirty="0" smtClean="0"/>
              <a:t>, 87(2):155-60, 2012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675"/>
            <a:ext cx="7957312" cy="1371600"/>
          </a:xfrm>
        </p:spPr>
        <p:txBody>
          <a:bodyPr/>
          <a:lstStyle/>
          <a:p>
            <a:r>
              <a:rPr lang="en-US" sz="3800" dirty="0" smtClean="0"/>
              <a:t>Cause of iron overload in </a:t>
            </a:r>
            <a:r>
              <a:rPr lang="en-US" sz="3800" dirty="0" err="1" smtClean="0"/>
              <a:t>thalassemia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299" y="1430862"/>
            <a:ext cx="7770813" cy="5009003"/>
          </a:xfrm>
        </p:spPr>
        <p:txBody>
          <a:bodyPr/>
          <a:lstStyle/>
          <a:p>
            <a:r>
              <a:rPr lang="en-US" sz="2800" dirty="0" err="1" smtClean="0"/>
              <a:t>Thalassemia</a:t>
            </a:r>
            <a:r>
              <a:rPr lang="en-US" sz="2800" dirty="0" smtClean="0"/>
              <a:t> Major</a:t>
            </a:r>
          </a:p>
          <a:p>
            <a:pPr lvl="1"/>
            <a:r>
              <a:rPr lang="en-US" sz="2400" dirty="0" smtClean="0"/>
              <a:t>Transfusions deliver ~ 0.4-0.5 mg/kg/day of iron more than 20 times the normal absorption rate</a:t>
            </a:r>
          </a:p>
          <a:p>
            <a:pPr lvl="1"/>
            <a:r>
              <a:rPr lang="en-US" sz="2400" dirty="0" smtClean="0"/>
              <a:t>One year of chronic transfusion therapy can increase the liver iron to between 15-20 mg/</a:t>
            </a:r>
            <a:r>
              <a:rPr lang="en-US" sz="2400" dirty="0" err="1" smtClean="0"/>
              <a:t>g</a:t>
            </a:r>
            <a:endParaRPr lang="en-US" sz="2800" dirty="0" smtClean="0"/>
          </a:p>
          <a:p>
            <a:r>
              <a:rPr lang="en-US" sz="2800" dirty="0" err="1" smtClean="0"/>
              <a:t>Thalassemia</a:t>
            </a:r>
            <a:r>
              <a:rPr lang="en-US" sz="2800" dirty="0" smtClean="0"/>
              <a:t> </a:t>
            </a:r>
            <a:r>
              <a:rPr lang="en-US" sz="2800" dirty="0" err="1" smtClean="0"/>
              <a:t>intermedia</a:t>
            </a:r>
            <a:r>
              <a:rPr lang="en-US" sz="2800" dirty="0" smtClean="0"/>
              <a:t> (or NTDT)</a:t>
            </a:r>
          </a:p>
          <a:p>
            <a:pPr lvl="1"/>
            <a:r>
              <a:rPr lang="en-US" sz="2400" dirty="0" smtClean="0"/>
              <a:t>Increased iron absorption to more than 5 times normal</a:t>
            </a:r>
          </a:p>
          <a:p>
            <a:pPr lvl="1"/>
            <a:r>
              <a:rPr lang="en-US" sz="2400" dirty="0" smtClean="0"/>
              <a:t>Iron accumulation is more insidious but is toxic if not treated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Prevalence of Endocrine Dysfunction</a:t>
            </a:r>
          </a:p>
        </p:txBody>
      </p:sp>
      <p:graphicFrame>
        <p:nvGraphicFramePr>
          <p:cNvPr id="9271" name="Group 55"/>
          <p:cNvGraphicFramePr>
            <a:graphicFrameLocks noGrp="1"/>
          </p:cNvGraphicFramePr>
          <p:nvPr/>
        </p:nvGraphicFramePr>
        <p:xfrm>
          <a:off x="990600" y="2438400"/>
          <a:ext cx="7467600" cy="3462147"/>
        </p:xfrm>
        <a:graphic>
          <a:graphicData uri="http://schemas.openxmlformats.org/drawingml/2006/table">
            <a:tbl>
              <a:tblPr/>
              <a:tblGrid>
                <a:gridCol w="3276600"/>
                <a:gridCol w="2362200"/>
                <a:gridCol w="18288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Endocrinopathy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Borgna-Pignatti 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Vogiatzi et al 2009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Hypogonadotropic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Hypogonadism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Hypothyroidism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Diabetes Mellitus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Hypoparathyroidism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85800" y="1143000"/>
            <a:ext cx="2667000" cy="2535238"/>
            <a:chOff x="768" y="1248"/>
            <a:chExt cx="1680" cy="1597"/>
          </a:xfrm>
        </p:grpSpPr>
        <p:pic>
          <p:nvPicPr>
            <p:cNvPr id="5138" name="Picture 18" descr="PitSa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8" y="1248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5139" name="Picture 19" descr="PitSa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64" y="1344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5140" name="Picture 20" descr="PitSa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0" y="1440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5141" name="Picture 21" descr="PitSa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" y="1536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5142" name="Picture 22" descr="PitSa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" y="1632"/>
              <a:ext cx="1296" cy="1213"/>
            </a:xfrm>
            <a:prstGeom prst="rect">
              <a:avLst/>
            </a:prstGeom>
            <a:noFill/>
          </p:spPr>
        </p:pic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0813" cy="1075764"/>
          </a:xfrm>
        </p:spPr>
        <p:txBody>
          <a:bodyPr/>
          <a:lstStyle/>
          <a:p>
            <a:r>
              <a:rPr lang="en-US" dirty="0"/>
              <a:t>Imaging Pituitary Iron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752600"/>
            <a:ext cx="3276600" cy="2457450"/>
          </a:xfrm>
          <a:prstGeom prst="rect">
            <a:avLst/>
          </a:prstGeom>
          <a:noFill/>
        </p:spPr>
      </p:pic>
      <p:pic>
        <p:nvPicPr>
          <p:cNvPr id="5126" name="Picture 6" descr="PitSa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828800"/>
            <a:ext cx="2057400" cy="1925638"/>
          </a:xfrm>
          <a:prstGeom prst="rect">
            <a:avLst/>
          </a:prstGeom>
          <a:noFill/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52600" y="2286000"/>
            <a:ext cx="2555875" cy="838200"/>
            <a:chOff x="1104" y="1440"/>
            <a:chExt cx="1610" cy="528"/>
          </a:xfrm>
        </p:grpSpPr>
        <p:pic>
          <p:nvPicPr>
            <p:cNvPr id="5127" name="Picture 7" descr="PitSag"/>
            <p:cNvPicPr>
              <a:picLocks noChangeAspect="1" noChangeArrowheads="1"/>
            </p:cNvPicPr>
            <p:nvPr/>
          </p:nvPicPr>
          <p:blipFill>
            <a:blip r:embed="rId3"/>
            <a:srcRect l="35185" t="46167" r="54167" b="41962"/>
            <a:stretch>
              <a:fillRect/>
            </a:stretch>
          </p:blipFill>
          <p:spPr bwMode="auto">
            <a:xfrm>
              <a:off x="2208" y="1440"/>
              <a:ext cx="506" cy="528"/>
            </a:xfrm>
            <a:prstGeom prst="rect">
              <a:avLst/>
            </a:prstGeom>
            <a:noFill/>
          </p:spPr>
        </p:pic>
        <p:sp>
          <p:nvSpPr>
            <p:cNvPr id="5132" name="Rectangle 12"/>
            <p:cNvSpPr>
              <a:spLocks noChangeArrowheads="1"/>
            </p:cNvSpPr>
            <p:nvPr/>
          </p:nvSpPr>
          <p:spPr bwMode="auto">
            <a:xfrm>
              <a:off x="1104" y="1680"/>
              <a:ext cx="192" cy="192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alpha val="39999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30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37" name="Freeform 17"/>
          <p:cNvSpPr>
            <a:spLocks/>
          </p:cNvSpPr>
          <p:nvPr/>
        </p:nvSpPr>
        <p:spPr bwMode="auto">
          <a:xfrm>
            <a:off x="3716338" y="2514600"/>
            <a:ext cx="255588" cy="284163"/>
          </a:xfrm>
          <a:custGeom>
            <a:avLst/>
            <a:gdLst/>
            <a:ahLst/>
            <a:cxnLst>
              <a:cxn ang="0">
                <a:pos x="155" y="144"/>
              </a:cxn>
              <a:cxn ang="0">
                <a:pos x="102" y="176"/>
              </a:cxn>
              <a:cxn ang="0">
                <a:pos x="54" y="165"/>
              </a:cxn>
              <a:cxn ang="0">
                <a:pos x="16" y="133"/>
              </a:cxn>
              <a:cxn ang="0">
                <a:pos x="0" y="85"/>
              </a:cxn>
              <a:cxn ang="0">
                <a:pos x="16" y="48"/>
              </a:cxn>
              <a:cxn ang="0">
                <a:pos x="32" y="16"/>
              </a:cxn>
              <a:cxn ang="0">
                <a:pos x="80" y="0"/>
              </a:cxn>
              <a:cxn ang="0">
                <a:pos x="123" y="16"/>
              </a:cxn>
              <a:cxn ang="0">
                <a:pos x="144" y="64"/>
              </a:cxn>
              <a:cxn ang="0">
                <a:pos x="139" y="107"/>
              </a:cxn>
              <a:cxn ang="0">
                <a:pos x="155" y="144"/>
              </a:cxn>
            </a:cxnLst>
            <a:rect l="0" t="0" r="r" b="b"/>
            <a:pathLst>
              <a:path w="161" h="179">
                <a:moveTo>
                  <a:pt x="155" y="144"/>
                </a:moveTo>
                <a:cubicBezTo>
                  <a:pt x="149" y="156"/>
                  <a:pt x="119" y="173"/>
                  <a:pt x="102" y="176"/>
                </a:cubicBezTo>
                <a:cubicBezTo>
                  <a:pt x="85" y="179"/>
                  <a:pt x="68" y="172"/>
                  <a:pt x="54" y="165"/>
                </a:cubicBezTo>
                <a:cubicBezTo>
                  <a:pt x="40" y="158"/>
                  <a:pt x="25" y="146"/>
                  <a:pt x="16" y="133"/>
                </a:cubicBezTo>
                <a:cubicBezTo>
                  <a:pt x="7" y="120"/>
                  <a:pt x="0" y="99"/>
                  <a:pt x="0" y="85"/>
                </a:cubicBezTo>
                <a:cubicBezTo>
                  <a:pt x="0" y="71"/>
                  <a:pt x="11" y="59"/>
                  <a:pt x="16" y="48"/>
                </a:cubicBezTo>
                <a:cubicBezTo>
                  <a:pt x="21" y="37"/>
                  <a:pt x="21" y="24"/>
                  <a:pt x="32" y="16"/>
                </a:cubicBezTo>
                <a:cubicBezTo>
                  <a:pt x="43" y="8"/>
                  <a:pt x="65" y="0"/>
                  <a:pt x="80" y="0"/>
                </a:cubicBezTo>
                <a:cubicBezTo>
                  <a:pt x="95" y="0"/>
                  <a:pt x="112" y="5"/>
                  <a:pt x="123" y="16"/>
                </a:cubicBezTo>
                <a:cubicBezTo>
                  <a:pt x="134" y="27"/>
                  <a:pt x="141" y="49"/>
                  <a:pt x="144" y="64"/>
                </a:cubicBezTo>
                <a:cubicBezTo>
                  <a:pt x="147" y="79"/>
                  <a:pt x="138" y="94"/>
                  <a:pt x="139" y="107"/>
                </a:cubicBezTo>
                <a:cubicBezTo>
                  <a:pt x="140" y="120"/>
                  <a:pt x="161" y="132"/>
                  <a:pt x="155" y="14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4343400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2013" y="4343400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 descr="Screen shot 2014-06-06 at 11.45.28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70" y="4362456"/>
            <a:ext cx="2759130" cy="234315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720850" y="5518150"/>
            <a:ext cx="304800" cy="139700"/>
          </a:xfrm>
          <a:prstGeom prst="roundRect">
            <a:avLst/>
          </a:prstGeom>
          <a:solidFill>
            <a:srgbClr val="FF00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0175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Clinical Correlation: Pituitary R2 and </a:t>
            </a:r>
            <a:r>
              <a:rPr lang="en-US" dirty="0" err="1" smtClean="0"/>
              <a:t>hypogonadism</a:t>
            </a:r>
            <a:endParaRPr lang="en-US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l="1901" t="5263" r="5351"/>
          <a:stretch>
            <a:fillRect/>
          </a:stretch>
        </p:blipFill>
        <p:spPr bwMode="auto">
          <a:xfrm>
            <a:off x="990600" y="1524000"/>
            <a:ext cx="6400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5105528" y="6478488"/>
            <a:ext cx="35812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Noetzli</a:t>
            </a:r>
            <a:r>
              <a:rPr lang="en-US" sz="1400" i="1" dirty="0"/>
              <a:t> et al, Am J </a:t>
            </a:r>
            <a:r>
              <a:rPr lang="en-US" sz="1400" i="1" dirty="0" err="1"/>
              <a:t>Hematol</a:t>
            </a:r>
            <a:r>
              <a:rPr lang="en-US" sz="1400" i="1" dirty="0" smtClean="0"/>
              <a:t> 87(2):167-171, 2012</a:t>
            </a:r>
            <a:endParaRPr lang="en-US" sz="1400" i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7557" y="2515184"/>
            <a:ext cx="3768936" cy="2399733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1863851" y="4428373"/>
            <a:ext cx="3274108" cy="92360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shrinkage</a:t>
            </a:r>
            <a:endParaRPr lang="en-US" i="1" dirty="0"/>
          </a:p>
        </p:txBody>
      </p:sp>
      <p:sp>
        <p:nvSpPr>
          <p:cNvPr id="8" name="Right Arrow 7"/>
          <p:cNvSpPr/>
          <p:nvPr/>
        </p:nvSpPr>
        <p:spPr>
          <a:xfrm>
            <a:off x="3653476" y="2127598"/>
            <a:ext cx="2804023" cy="230077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Heavy Iron Loading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29467" y="1794933"/>
            <a:ext cx="724009" cy="2438400"/>
          </a:xfrm>
          <a:prstGeom prst="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3476" y="1794933"/>
            <a:ext cx="3136791" cy="2438400"/>
          </a:xfrm>
          <a:prstGeom prst="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8187267" cy="4429125"/>
          </a:xfrm>
        </p:spPr>
        <p:txBody>
          <a:bodyPr/>
          <a:lstStyle/>
          <a:p>
            <a:r>
              <a:rPr lang="en-US" dirty="0" smtClean="0"/>
              <a:t>LIC by MRI is an excellent way to “anchor” trends in serum </a:t>
            </a:r>
            <a:r>
              <a:rPr lang="en-US" dirty="0" err="1" smtClean="0"/>
              <a:t>ferritin</a:t>
            </a:r>
            <a:r>
              <a:rPr lang="en-US" dirty="0" smtClean="0"/>
              <a:t> and titrate </a:t>
            </a:r>
            <a:r>
              <a:rPr lang="en-US" dirty="0" err="1" smtClean="0"/>
              <a:t>chelation</a:t>
            </a:r>
            <a:r>
              <a:rPr lang="en-US" dirty="0" smtClean="0"/>
              <a:t> dose</a:t>
            </a:r>
          </a:p>
          <a:p>
            <a:r>
              <a:rPr lang="en-US" dirty="0" smtClean="0"/>
              <a:t>Routine cardiac T2* assessment is essential and has markedly decreased cardiac complications</a:t>
            </a:r>
          </a:p>
          <a:p>
            <a:r>
              <a:rPr lang="en-US" dirty="0" smtClean="0"/>
              <a:t>Pancreas R2* reflects chronic NTBI exposure and is an essentially “free” measurement during liver R2* MRI</a:t>
            </a:r>
          </a:p>
          <a:p>
            <a:r>
              <a:rPr lang="en-US" dirty="0" smtClean="0"/>
              <a:t>Pituitary R2 and volume convey risk of </a:t>
            </a:r>
            <a:r>
              <a:rPr lang="en-US" dirty="0" err="1" smtClean="0"/>
              <a:t>hypogonadism</a:t>
            </a:r>
            <a:r>
              <a:rPr lang="en-US" dirty="0" smtClean="0"/>
              <a:t> and may suggest which patients have reversible disease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T2* made easy: what radiologists need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3429000"/>
            <a:ext cx="7770813" cy="3115733"/>
          </a:xfrm>
        </p:spPr>
        <p:txBody>
          <a:bodyPr/>
          <a:lstStyle/>
          <a:p>
            <a:r>
              <a:rPr lang="en-US" dirty="0" smtClean="0"/>
              <a:t>Overview of iron physiology</a:t>
            </a:r>
          </a:p>
          <a:p>
            <a:r>
              <a:rPr lang="en-US" dirty="0" smtClean="0"/>
              <a:t>Methodological details of T2* acquisition and analysis</a:t>
            </a:r>
          </a:p>
          <a:p>
            <a:r>
              <a:rPr lang="en-US" dirty="0" smtClean="0"/>
              <a:t>Spread sheets for conversion for 3T -&gt; 1.5 T data, iron calculations, pituitary Z-scores</a:t>
            </a:r>
          </a:p>
          <a:p>
            <a:r>
              <a:rPr lang="en-US" dirty="0" smtClean="0"/>
              <a:t>Sample data for validation of local software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6867" y="1778000"/>
            <a:ext cx="35153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Apr 14, 2018</a:t>
            </a:r>
          </a:p>
          <a:p>
            <a:r>
              <a:rPr lang="en-US" sz="2800" dirty="0" smtClean="0"/>
              <a:t>10:00 AM - 12:30 PM</a:t>
            </a:r>
          </a:p>
          <a:p>
            <a:r>
              <a:rPr lang="en-US" sz="2800" dirty="0" smtClean="0"/>
              <a:t>Capital Suite </a:t>
            </a:r>
            <a:r>
              <a:rPr lang="en-US" sz="2800" dirty="0" smtClean="0"/>
              <a:t>10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Iron Removal In </a:t>
            </a:r>
            <a:r>
              <a:rPr lang="en-US" sz="4400" dirty="0" err="1" smtClean="0"/>
              <a:t>Thalassemia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275"/>
            <a:ext cx="7770813" cy="4429125"/>
          </a:xfrm>
        </p:spPr>
        <p:txBody>
          <a:bodyPr/>
          <a:lstStyle/>
          <a:p>
            <a:r>
              <a:rPr lang="en-US" dirty="0" smtClean="0"/>
              <a:t>Phlebotomy is effective in patients cured of </a:t>
            </a:r>
            <a:r>
              <a:rPr lang="en-US" dirty="0" err="1" smtClean="0"/>
              <a:t>thalassemia</a:t>
            </a:r>
            <a:r>
              <a:rPr lang="en-US" dirty="0" smtClean="0"/>
              <a:t> by transplantation or gene therapy </a:t>
            </a:r>
          </a:p>
          <a:p>
            <a:r>
              <a:rPr lang="en-US" dirty="0" smtClean="0"/>
              <a:t>Normal losses through the gut are minimal, approximately one transfusion’s worth of iron per year </a:t>
            </a:r>
          </a:p>
          <a:p>
            <a:r>
              <a:rPr lang="en-US" dirty="0" smtClean="0"/>
              <a:t>While intravascular </a:t>
            </a:r>
            <a:r>
              <a:rPr lang="en-US" dirty="0" err="1" smtClean="0"/>
              <a:t>hemolysis</a:t>
            </a:r>
            <a:r>
              <a:rPr lang="en-US" dirty="0" smtClean="0"/>
              <a:t> can eliminate up to 8 transfusions worth of iron per year, most </a:t>
            </a:r>
            <a:r>
              <a:rPr lang="en-US" dirty="0" err="1" smtClean="0"/>
              <a:t>hemolysis</a:t>
            </a:r>
            <a:r>
              <a:rPr lang="en-US" dirty="0" smtClean="0"/>
              <a:t> in </a:t>
            </a:r>
            <a:r>
              <a:rPr lang="en-US" dirty="0" err="1" smtClean="0"/>
              <a:t>thalassemia</a:t>
            </a:r>
            <a:r>
              <a:rPr lang="en-US" dirty="0" smtClean="0"/>
              <a:t> is </a:t>
            </a:r>
            <a:r>
              <a:rPr lang="en-US" dirty="0" err="1" smtClean="0"/>
              <a:t>intramedulary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Thus iron </a:t>
            </a:r>
            <a:r>
              <a:rPr lang="en-US" dirty="0" err="1" smtClean="0"/>
              <a:t>chelation</a:t>
            </a:r>
            <a:r>
              <a:rPr lang="en-US" dirty="0" smtClean="0"/>
              <a:t> therapy remains the only viable therapy for iron removal in most </a:t>
            </a:r>
            <a:r>
              <a:rPr lang="en-US" dirty="0" err="1" smtClean="0"/>
              <a:t>thalassemia</a:t>
            </a:r>
            <a:r>
              <a:rPr lang="en-US" dirty="0" smtClean="0"/>
              <a:t> patients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excess iron go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399" y="1600200"/>
            <a:ext cx="6153681" cy="3657600"/>
          </a:xfrm>
        </p:spPr>
        <p:txBody>
          <a:bodyPr/>
          <a:lstStyle/>
          <a:p>
            <a:r>
              <a:rPr lang="en-US" dirty="0" smtClean="0"/>
              <a:t>Liver and spleen are the initial “depots” for transfused blood and long term reservoirs for excess iron</a:t>
            </a:r>
          </a:p>
          <a:p>
            <a:r>
              <a:rPr lang="en-US" dirty="0" smtClean="0"/>
              <a:t>Endocrine glands including the pituitary, pancreas, thyroid, parathyroid gland and gonads are the most vulnerable to iron toxicity</a:t>
            </a:r>
          </a:p>
          <a:p>
            <a:r>
              <a:rPr lang="en-US" dirty="0" smtClean="0"/>
              <a:t>Heart and vasculature iron deposition is a late but deadly complication of iron overload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27" y="1600200"/>
            <a:ext cx="2048933" cy="46045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92012" y="3259667"/>
            <a:ext cx="794456" cy="478366"/>
            <a:chOff x="992012" y="3259667"/>
            <a:chExt cx="794456" cy="478366"/>
          </a:xfrm>
        </p:grpSpPr>
        <p:sp>
          <p:nvSpPr>
            <p:cNvPr id="7" name="Freeform 6"/>
            <p:cNvSpPr/>
            <p:nvPr/>
          </p:nvSpPr>
          <p:spPr>
            <a:xfrm>
              <a:off x="992012" y="3259667"/>
              <a:ext cx="794456" cy="478366"/>
            </a:xfrm>
            <a:custGeom>
              <a:avLst/>
              <a:gdLst>
                <a:gd name="connsiteX0" fmla="*/ 15522 w 1198033"/>
                <a:gd name="connsiteY0" fmla="*/ 736600 h 770467"/>
                <a:gd name="connsiteX1" fmla="*/ 49389 w 1198033"/>
                <a:gd name="connsiteY1" fmla="*/ 474133 h 770467"/>
                <a:gd name="connsiteX2" fmla="*/ 210256 w 1198033"/>
                <a:gd name="connsiteY2" fmla="*/ 177800 h 770467"/>
                <a:gd name="connsiteX3" fmla="*/ 371122 w 1198033"/>
                <a:gd name="connsiteY3" fmla="*/ 110067 h 770467"/>
                <a:gd name="connsiteX4" fmla="*/ 718256 w 1198033"/>
                <a:gd name="connsiteY4" fmla="*/ 16933 h 770467"/>
                <a:gd name="connsiteX5" fmla="*/ 980722 w 1198033"/>
                <a:gd name="connsiteY5" fmla="*/ 8467 h 770467"/>
                <a:gd name="connsiteX6" fmla="*/ 1192389 w 1198033"/>
                <a:gd name="connsiteY6" fmla="*/ 25400 h 770467"/>
                <a:gd name="connsiteX7" fmla="*/ 1014589 w 1198033"/>
                <a:gd name="connsiteY7" fmla="*/ 110067 h 770467"/>
                <a:gd name="connsiteX8" fmla="*/ 616656 w 1198033"/>
                <a:gd name="connsiteY8" fmla="*/ 237067 h 770467"/>
                <a:gd name="connsiteX9" fmla="*/ 464256 w 1198033"/>
                <a:gd name="connsiteY9" fmla="*/ 381000 h 770467"/>
                <a:gd name="connsiteX10" fmla="*/ 311856 w 1198033"/>
                <a:gd name="connsiteY10" fmla="*/ 499533 h 770467"/>
                <a:gd name="connsiteX11" fmla="*/ 142522 w 1198033"/>
                <a:gd name="connsiteY11" fmla="*/ 677333 h 770467"/>
                <a:gd name="connsiteX12" fmla="*/ 15522 w 1198033"/>
                <a:gd name="connsiteY12" fmla="*/ 736600 h 77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8033" h="770467">
                  <a:moveTo>
                    <a:pt x="15522" y="736600"/>
                  </a:moveTo>
                  <a:cubicBezTo>
                    <a:pt x="0" y="702733"/>
                    <a:pt x="16933" y="567266"/>
                    <a:pt x="49389" y="474133"/>
                  </a:cubicBezTo>
                  <a:cubicBezTo>
                    <a:pt x="81845" y="381000"/>
                    <a:pt x="156634" y="238478"/>
                    <a:pt x="210256" y="177800"/>
                  </a:cubicBezTo>
                  <a:cubicBezTo>
                    <a:pt x="263878" y="117122"/>
                    <a:pt x="286455" y="136878"/>
                    <a:pt x="371122" y="110067"/>
                  </a:cubicBezTo>
                  <a:cubicBezTo>
                    <a:pt x="455789" y="83256"/>
                    <a:pt x="616656" y="33866"/>
                    <a:pt x="718256" y="16933"/>
                  </a:cubicBezTo>
                  <a:cubicBezTo>
                    <a:pt x="819856" y="0"/>
                    <a:pt x="901700" y="7056"/>
                    <a:pt x="980722" y="8467"/>
                  </a:cubicBezTo>
                  <a:cubicBezTo>
                    <a:pt x="1059744" y="9878"/>
                    <a:pt x="1186745" y="8467"/>
                    <a:pt x="1192389" y="25400"/>
                  </a:cubicBezTo>
                  <a:cubicBezTo>
                    <a:pt x="1198033" y="42333"/>
                    <a:pt x="1110545" y="74789"/>
                    <a:pt x="1014589" y="110067"/>
                  </a:cubicBezTo>
                  <a:cubicBezTo>
                    <a:pt x="918634" y="145345"/>
                    <a:pt x="708378" y="191912"/>
                    <a:pt x="616656" y="237067"/>
                  </a:cubicBezTo>
                  <a:cubicBezTo>
                    <a:pt x="524934" y="282222"/>
                    <a:pt x="515056" y="337256"/>
                    <a:pt x="464256" y="381000"/>
                  </a:cubicBezTo>
                  <a:cubicBezTo>
                    <a:pt x="413456" y="424744"/>
                    <a:pt x="365478" y="450144"/>
                    <a:pt x="311856" y="499533"/>
                  </a:cubicBezTo>
                  <a:cubicBezTo>
                    <a:pt x="258234" y="548922"/>
                    <a:pt x="186266" y="635000"/>
                    <a:pt x="142522" y="677333"/>
                  </a:cubicBezTo>
                  <a:cubicBezTo>
                    <a:pt x="98778" y="719666"/>
                    <a:pt x="31044" y="770467"/>
                    <a:pt x="15522" y="736600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515532" y="3359153"/>
              <a:ext cx="270933" cy="309034"/>
            </a:xfrm>
            <a:custGeom>
              <a:avLst/>
              <a:gdLst>
                <a:gd name="connsiteX0" fmla="*/ 25400 w 560210"/>
                <a:gd name="connsiteY0" fmla="*/ 1034345 h 1147233"/>
                <a:gd name="connsiteX1" fmla="*/ 110066 w 560210"/>
                <a:gd name="connsiteY1" fmla="*/ 1119011 h 1147233"/>
                <a:gd name="connsiteX2" fmla="*/ 330200 w 560210"/>
                <a:gd name="connsiteY2" fmla="*/ 1127478 h 1147233"/>
                <a:gd name="connsiteX3" fmla="*/ 440266 w 560210"/>
                <a:gd name="connsiteY3" fmla="*/ 1000478 h 1147233"/>
                <a:gd name="connsiteX4" fmla="*/ 541866 w 560210"/>
                <a:gd name="connsiteY4" fmla="*/ 754945 h 1147233"/>
                <a:gd name="connsiteX5" fmla="*/ 550333 w 560210"/>
                <a:gd name="connsiteY5" fmla="*/ 382411 h 1147233"/>
                <a:gd name="connsiteX6" fmla="*/ 516466 w 560210"/>
                <a:gd name="connsiteY6" fmla="*/ 69145 h 1147233"/>
                <a:gd name="connsiteX7" fmla="*/ 372533 w 560210"/>
                <a:gd name="connsiteY7" fmla="*/ 9878 h 1147233"/>
                <a:gd name="connsiteX8" fmla="*/ 152400 w 560210"/>
                <a:gd name="connsiteY8" fmla="*/ 9878 h 1147233"/>
                <a:gd name="connsiteX9" fmla="*/ 127000 w 560210"/>
                <a:gd name="connsiteY9" fmla="*/ 52211 h 1147233"/>
                <a:gd name="connsiteX10" fmla="*/ 118533 w 560210"/>
                <a:gd name="connsiteY10" fmla="*/ 162278 h 1147233"/>
                <a:gd name="connsiteX11" fmla="*/ 118533 w 560210"/>
                <a:gd name="connsiteY11" fmla="*/ 340078 h 1147233"/>
                <a:gd name="connsiteX12" fmla="*/ 118533 w 560210"/>
                <a:gd name="connsiteY12" fmla="*/ 577145 h 1147233"/>
                <a:gd name="connsiteX13" fmla="*/ 101600 w 560210"/>
                <a:gd name="connsiteY13" fmla="*/ 712611 h 1147233"/>
                <a:gd name="connsiteX14" fmla="*/ 16933 w 560210"/>
                <a:gd name="connsiteY14" fmla="*/ 915811 h 1147233"/>
                <a:gd name="connsiteX15" fmla="*/ 25400 w 560210"/>
                <a:gd name="connsiteY15" fmla="*/ 1034345 h 114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210" h="1147233">
                  <a:moveTo>
                    <a:pt x="25400" y="1034345"/>
                  </a:moveTo>
                  <a:cubicBezTo>
                    <a:pt x="40922" y="1068212"/>
                    <a:pt x="59266" y="1103489"/>
                    <a:pt x="110066" y="1119011"/>
                  </a:cubicBezTo>
                  <a:cubicBezTo>
                    <a:pt x="160866" y="1134533"/>
                    <a:pt x="275167" y="1147233"/>
                    <a:pt x="330200" y="1127478"/>
                  </a:cubicBezTo>
                  <a:cubicBezTo>
                    <a:pt x="385233" y="1107723"/>
                    <a:pt x="404988" y="1062567"/>
                    <a:pt x="440266" y="1000478"/>
                  </a:cubicBezTo>
                  <a:cubicBezTo>
                    <a:pt x="475544" y="938389"/>
                    <a:pt x="523522" y="857956"/>
                    <a:pt x="541866" y="754945"/>
                  </a:cubicBezTo>
                  <a:cubicBezTo>
                    <a:pt x="560210" y="651934"/>
                    <a:pt x="554566" y="496711"/>
                    <a:pt x="550333" y="382411"/>
                  </a:cubicBezTo>
                  <a:cubicBezTo>
                    <a:pt x="546100" y="268111"/>
                    <a:pt x="546099" y="131234"/>
                    <a:pt x="516466" y="69145"/>
                  </a:cubicBezTo>
                  <a:cubicBezTo>
                    <a:pt x="486833" y="7056"/>
                    <a:pt x="433211" y="19756"/>
                    <a:pt x="372533" y="9878"/>
                  </a:cubicBezTo>
                  <a:cubicBezTo>
                    <a:pt x="311855" y="0"/>
                    <a:pt x="193322" y="2823"/>
                    <a:pt x="152400" y="9878"/>
                  </a:cubicBezTo>
                  <a:cubicBezTo>
                    <a:pt x="111478" y="16933"/>
                    <a:pt x="132644" y="26811"/>
                    <a:pt x="127000" y="52211"/>
                  </a:cubicBezTo>
                  <a:cubicBezTo>
                    <a:pt x="121355" y="77611"/>
                    <a:pt x="119944" y="114300"/>
                    <a:pt x="118533" y="162278"/>
                  </a:cubicBezTo>
                  <a:cubicBezTo>
                    <a:pt x="117122" y="210256"/>
                    <a:pt x="118533" y="340078"/>
                    <a:pt x="118533" y="340078"/>
                  </a:cubicBezTo>
                  <a:cubicBezTo>
                    <a:pt x="118533" y="409222"/>
                    <a:pt x="121355" y="515056"/>
                    <a:pt x="118533" y="577145"/>
                  </a:cubicBezTo>
                  <a:cubicBezTo>
                    <a:pt x="115711" y="639234"/>
                    <a:pt x="118533" y="656167"/>
                    <a:pt x="101600" y="712611"/>
                  </a:cubicBezTo>
                  <a:cubicBezTo>
                    <a:pt x="84667" y="769055"/>
                    <a:pt x="33866" y="867833"/>
                    <a:pt x="16933" y="915811"/>
                  </a:cubicBezTo>
                  <a:cubicBezTo>
                    <a:pt x="0" y="963789"/>
                    <a:pt x="9878" y="1000478"/>
                    <a:pt x="25400" y="1034345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70955" y="1808211"/>
            <a:ext cx="456794" cy="2563769"/>
            <a:chOff x="1170955" y="1808211"/>
            <a:chExt cx="456794" cy="2563769"/>
          </a:xfrm>
        </p:grpSpPr>
        <p:grpSp>
          <p:nvGrpSpPr>
            <p:cNvPr id="15" name="Group 14"/>
            <p:cNvGrpSpPr/>
            <p:nvPr/>
          </p:nvGrpSpPr>
          <p:grpSpPr>
            <a:xfrm>
              <a:off x="1251389" y="2170020"/>
              <a:ext cx="262462" cy="199367"/>
              <a:chOff x="-603956" y="1873956"/>
              <a:chExt cx="722489" cy="95814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-603956" y="1873956"/>
                <a:ext cx="722489" cy="958144"/>
              </a:xfrm>
              <a:custGeom>
                <a:avLst/>
                <a:gdLst>
                  <a:gd name="connsiteX0" fmla="*/ 11289 w 722489"/>
                  <a:gd name="connsiteY0" fmla="*/ 750711 h 958144"/>
                  <a:gd name="connsiteX1" fmla="*/ 104423 w 722489"/>
                  <a:gd name="connsiteY1" fmla="*/ 623711 h 958144"/>
                  <a:gd name="connsiteX2" fmla="*/ 172156 w 722489"/>
                  <a:gd name="connsiteY2" fmla="*/ 488244 h 958144"/>
                  <a:gd name="connsiteX3" fmla="*/ 146756 w 722489"/>
                  <a:gd name="connsiteY3" fmla="*/ 369711 h 958144"/>
                  <a:gd name="connsiteX4" fmla="*/ 95956 w 722489"/>
                  <a:gd name="connsiteY4" fmla="*/ 183444 h 958144"/>
                  <a:gd name="connsiteX5" fmla="*/ 95956 w 722489"/>
                  <a:gd name="connsiteY5" fmla="*/ 64911 h 958144"/>
                  <a:gd name="connsiteX6" fmla="*/ 214489 w 722489"/>
                  <a:gd name="connsiteY6" fmla="*/ 5644 h 958144"/>
                  <a:gd name="connsiteX7" fmla="*/ 324556 w 722489"/>
                  <a:gd name="connsiteY7" fmla="*/ 31044 h 958144"/>
                  <a:gd name="connsiteX8" fmla="*/ 409223 w 722489"/>
                  <a:gd name="connsiteY8" fmla="*/ 124177 h 958144"/>
                  <a:gd name="connsiteX9" fmla="*/ 460023 w 722489"/>
                  <a:gd name="connsiteY9" fmla="*/ 107244 h 958144"/>
                  <a:gd name="connsiteX10" fmla="*/ 570089 w 722489"/>
                  <a:gd name="connsiteY10" fmla="*/ 39511 h 958144"/>
                  <a:gd name="connsiteX11" fmla="*/ 680156 w 722489"/>
                  <a:gd name="connsiteY11" fmla="*/ 64911 h 958144"/>
                  <a:gd name="connsiteX12" fmla="*/ 722489 w 722489"/>
                  <a:gd name="connsiteY12" fmla="*/ 124177 h 958144"/>
                  <a:gd name="connsiteX13" fmla="*/ 680156 w 722489"/>
                  <a:gd name="connsiteY13" fmla="*/ 251177 h 958144"/>
                  <a:gd name="connsiteX14" fmla="*/ 587023 w 722489"/>
                  <a:gd name="connsiteY14" fmla="*/ 361244 h 958144"/>
                  <a:gd name="connsiteX15" fmla="*/ 502356 w 722489"/>
                  <a:gd name="connsiteY15" fmla="*/ 428977 h 958144"/>
                  <a:gd name="connsiteX16" fmla="*/ 468489 w 722489"/>
                  <a:gd name="connsiteY16" fmla="*/ 488244 h 958144"/>
                  <a:gd name="connsiteX17" fmla="*/ 485423 w 722489"/>
                  <a:gd name="connsiteY17" fmla="*/ 572911 h 958144"/>
                  <a:gd name="connsiteX18" fmla="*/ 527756 w 722489"/>
                  <a:gd name="connsiteY18" fmla="*/ 682977 h 958144"/>
                  <a:gd name="connsiteX19" fmla="*/ 553156 w 722489"/>
                  <a:gd name="connsiteY19" fmla="*/ 809977 h 958144"/>
                  <a:gd name="connsiteX20" fmla="*/ 510823 w 722489"/>
                  <a:gd name="connsiteY20" fmla="*/ 928511 h 958144"/>
                  <a:gd name="connsiteX21" fmla="*/ 400756 w 722489"/>
                  <a:gd name="connsiteY21" fmla="*/ 953911 h 958144"/>
                  <a:gd name="connsiteX22" fmla="*/ 324556 w 722489"/>
                  <a:gd name="connsiteY22" fmla="*/ 903111 h 958144"/>
                  <a:gd name="connsiteX23" fmla="*/ 316089 w 722489"/>
                  <a:gd name="connsiteY23" fmla="*/ 843844 h 958144"/>
                  <a:gd name="connsiteX24" fmla="*/ 290689 w 722489"/>
                  <a:gd name="connsiteY24" fmla="*/ 809977 h 958144"/>
                  <a:gd name="connsiteX25" fmla="*/ 206023 w 722489"/>
                  <a:gd name="connsiteY25" fmla="*/ 826911 h 958144"/>
                  <a:gd name="connsiteX26" fmla="*/ 87489 w 722489"/>
                  <a:gd name="connsiteY26" fmla="*/ 903111 h 958144"/>
                  <a:gd name="connsiteX27" fmla="*/ 36689 w 722489"/>
                  <a:gd name="connsiteY27" fmla="*/ 869244 h 958144"/>
                  <a:gd name="connsiteX28" fmla="*/ 11289 w 722489"/>
                  <a:gd name="connsiteY28" fmla="*/ 750711 h 95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22489" h="958144">
                    <a:moveTo>
                      <a:pt x="11289" y="750711"/>
                    </a:moveTo>
                    <a:cubicBezTo>
                      <a:pt x="22578" y="709789"/>
                      <a:pt x="77612" y="667456"/>
                      <a:pt x="104423" y="623711"/>
                    </a:cubicBezTo>
                    <a:cubicBezTo>
                      <a:pt x="131234" y="579967"/>
                      <a:pt x="165101" y="530577"/>
                      <a:pt x="172156" y="488244"/>
                    </a:cubicBezTo>
                    <a:cubicBezTo>
                      <a:pt x="179211" y="445911"/>
                      <a:pt x="159456" y="420511"/>
                      <a:pt x="146756" y="369711"/>
                    </a:cubicBezTo>
                    <a:cubicBezTo>
                      <a:pt x="134056" y="318911"/>
                      <a:pt x="104423" y="234244"/>
                      <a:pt x="95956" y="183444"/>
                    </a:cubicBezTo>
                    <a:cubicBezTo>
                      <a:pt x="87489" y="132644"/>
                      <a:pt x="76201" y="94544"/>
                      <a:pt x="95956" y="64911"/>
                    </a:cubicBezTo>
                    <a:cubicBezTo>
                      <a:pt x="115711" y="35278"/>
                      <a:pt x="176389" y="11288"/>
                      <a:pt x="214489" y="5644"/>
                    </a:cubicBezTo>
                    <a:cubicBezTo>
                      <a:pt x="252589" y="0"/>
                      <a:pt x="292101" y="11289"/>
                      <a:pt x="324556" y="31044"/>
                    </a:cubicBezTo>
                    <a:cubicBezTo>
                      <a:pt x="357011" y="50799"/>
                      <a:pt x="386645" y="111477"/>
                      <a:pt x="409223" y="124177"/>
                    </a:cubicBezTo>
                    <a:cubicBezTo>
                      <a:pt x="431801" y="136877"/>
                      <a:pt x="433212" y="121355"/>
                      <a:pt x="460023" y="107244"/>
                    </a:cubicBezTo>
                    <a:cubicBezTo>
                      <a:pt x="486834" y="93133"/>
                      <a:pt x="533400" y="46567"/>
                      <a:pt x="570089" y="39511"/>
                    </a:cubicBezTo>
                    <a:cubicBezTo>
                      <a:pt x="606778" y="32456"/>
                      <a:pt x="654756" y="50800"/>
                      <a:pt x="680156" y="64911"/>
                    </a:cubicBezTo>
                    <a:cubicBezTo>
                      <a:pt x="705556" y="79022"/>
                      <a:pt x="722489" y="93133"/>
                      <a:pt x="722489" y="124177"/>
                    </a:cubicBezTo>
                    <a:cubicBezTo>
                      <a:pt x="722489" y="155221"/>
                      <a:pt x="702734" y="211666"/>
                      <a:pt x="680156" y="251177"/>
                    </a:cubicBezTo>
                    <a:cubicBezTo>
                      <a:pt x="657578" y="290688"/>
                      <a:pt x="616656" y="331611"/>
                      <a:pt x="587023" y="361244"/>
                    </a:cubicBezTo>
                    <a:cubicBezTo>
                      <a:pt x="557390" y="390877"/>
                      <a:pt x="522112" y="407810"/>
                      <a:pt x="502356" y="428977"/>
                    </a:cubicBezTo>
                    <a:cubicBezTo>
                      <a:pt x="482600" y="450144"/>
                      <a:pt x="471311" y="464255"/>
                      <a:pt x="468489" y="488244"/>
                    </a:cubicBezTo>
                    <a:cubicBezTo>
                      <a:pt x="465667" y="512233"/>
                      <a:pt x="475545" y="540456"/>
                      <a:pt x="485423" y="572911"/>
                    </a:cubicBezTo>
                    <a:cubicBezTo>
                      <a:pt x="495301" y="605367"/>
                      <a:pt x="516467" y="643466"/>
                      <a:pt x="527756" y="682977"/>
                    </a:cubicBezTo>
                    <a:cubicBezTo>
                      <a:pt x="539045" y="722488"/>
                      <a:pt x="555978" y="769055"/>
                      <a:pt x="553156" y="809977"/>
                    </a:cubicBezTo>
                    <a:cubicBezTo>
                      <a:pt x="550334" y="850899"/>
                      <a:pt x="536223" y="904522"/>
                      <a:pt x="510823" y="928511"/>
                    </a:cubicBezTo>
                    <a:cubicBezTo>
                      <a:pt x="485423" y="952500"/>
                      <a:pt x="431801" y="958144"/>
                      <a:pt x="400756" y="953911"/>
                    </a:cubicBezTo>
                    <a:cubicBezTo>
                      <a:pt x="369711" y="949678"/>
                      <a:pt x="338667" y="921455"/>
                      <a:pt x="324556" y="903111"/>
                    </a:cubicBezTo>
                    <a:cubicBezTo>
                      <a:pt x="310445" y="884767"/>
                      <a:pt x="321733" y="859366"/>
                      <a:pt x="316089" y="843844"/>
                    </a:cubicBezTo>
                    <a:cubicBezTo>
                      <a:pt x="310444" y="828322"/>
                      <a:pt x="309033" y="812799"/>
                      <a:pt x="290689" y="809977"/>
                    </a:cubicBezTo>
                    <a:cubicBezTo>
                      <a:pt x="272345" y="807155"/>
                      <a:pt x="239890" y="811389"/>
                      <a:pt x="206023" y="826911"/>
                    </a:cubicBezTo>
                    <a:cubicBezTo>
                      <a:pt x="172156" y="842433"/>
                      <a:pt x="115711" y="896056"/>
                      <a:pt x="87489" y="903111"/>
                    </a:cubicBezTo>
                    <a:cubicBezTo>
                      <a:pt x="59267" y="910166"/>
                      <a:pt x="45156" y="893233"/>
                      <a:pt x="36689" y="869244"/>
                    </a:cubicBezTo>
                    <a:cubicBezTo>
                      <a:pt x="28222" y="845255"/>
                      <a:pt x="0" y="791633"/>
                      <a:pt x="11289" y="75071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-431801" y="1998133"/>
                <a:ext cx="152400" cy="1693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-152400" y="1998134"/>
                <a:ext cx="152400" cy="1693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-254000" y="2561163"/>
                <a:ext cx="152400" cy="1693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-516465" y="2501894"/>
                <a:ext cx="152400" cy="1693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1347797" y="1808211"/>
              <a:ext cx="101499" cy="221813"/>
            </a:xfrm>
            <a:custGeom>
              <a:avLst/>
              <a:gdLst>
                <a:gd name="connsiteX0" fmla="*/ 296333 w 625122"/>
                <a:gd name="connsiteY0" fmla="*/ 0 h 664633"/>
                <a:gd name="connsiteX1" fmla="*/ 296333 w 625122"/>
                <a:gd name="connsiteY1" fmla="*/ 287867 h 664633"/>
                <a:gd name="connsiteX2" fmla="*/ 211667 w 625122"/>
                <a:gd name="connsiteY2" fmla="*/ 330200 h 664633"/>
                <a:gd name="connsiteX3" fmla="*/ 76200 w 625122"/>
                <a:gd name="connsiteY3" fmla="*/ 389467 h 664633"/>
                <a:gd name="connsiteX4" fmla="*/ 8467 w 625122"/>
                <a:gd name="connsiteY4" fmla="*/ 575733 h 664633"/>
                <a:gd name="connsiteX5" fmla="*/ 25400 w 625122"/>
                <a:gd name="connsiteY5" fmla="*/ 651933 h 664633"/>
                <a:gd name="connsiteX6" fmla="*/ 135467 w 625122"/>
                <a:gd name="connsiteY6" fmla="*/ 651933 h 664633"/>
                <a:gd name="connsiteX7" fmla="*/ 245533 w 625122"/>
                <a:gd name="connsiteY7" fmla="*/ 643467 h 664633"/>
                <a:gd name="connsiteX8" fmla="*/ 482600 w 625122"/>
                <a:gd name="connsiteY8" fmla="*/ 643467 h 664633"/>
                <a:gd name="connsiteX9" fmla="*/ 601133 w 625122"/>
                <a:gd name="connsiteY9" fmla="*/ 558800 h 664633"/>
                <a:gd name="connsiteX10" fmla="*/ 618067 w 625122"/>
                <a:gd name="connsiteY10" fmla="*/ 347133 h 664633"/>
                <a:gd name="connsiteX11" fmla="*/ 558800 w 625122"/>
                <a:gd name="connsiteY11" fmla="*/ 279400 h 664633"/>
                <a:gd name="connsiteX12" fmla="*/ 431800 w 625122"/>
                <a:gd name="connsiteY12" fmla="*/ 287867 h 664633"/>
                <a:gd name="connsiteX13" fmla="*/ 372533 w 625122"/>
                <a:gd name="connsiteY13" fmla="*/ 287867 h 664633"/>
                <a:gd name="connsiteX14" fmla="*/ 364067 w 625122"/>
                <a:gd name="connsiteY14" fmla="*/ 270933 h 664633"/>
                <a:gd name="connsiteX15" fmla="*/ 381000 w 625122"/>
                <a:gd name="connsiteY15" fmla="*/ 110067 h 664633"/>
                <a:gd name="connsiteX16" fmla="*/ 381000 w 625122"/>
                <a:gd name="connsiteY16" fmla="*/ 25400 h 66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5122" h="664633">
                  <a:moveTo>
                    <a:pt x="296333" y="0"/>
                  </a:moveTo>
                  <a:cubicBezTo>
                    <a:pt x="303388" y="116417"/>
                    <a:pt x="310444" y="232834"/>
                    <a:pt x="296333" y="287867"/>
                  </a:cubicBezTo>
                  <a:cubicBezTo>
                    <a:pt x="282222" y="342900"/>
                    <a:pt x="248356" y="313267"/>
                    <a:pt x="211667" y="330200"/>
                  </a:cubicBezTo>
                  <a:cubicBezTo>
                    <a:pt x="174978" y="347133"/>
                    <a:pt x="110067" y="348545"/>
                    <a:pt x="76200" y="389467"/>
                  </a:cubicBezTo>
                  <a:cubicBezTo>
                    <a:pt x="42333" y="430389"/>
                    <a:pt x="16934" y="531989"/>
                    <a:pt x="8467" y="575733"/>
                  </a:cubicBezTo>
                  <a:cubicBezTo>
                    <a:pt x="0" y="619477"/>
                    <a:pt x="4233" y="639233"/>
                    <a:pt x="25400" y="651933"/>
                  </a:cubicBezTo>
                  <a:cubicBezTo>
                    <a:pt x="46567" y="664633"/>
                    <a:pt x="98778" y="653344"/>
                    <a:pt x="135467" y="651933"/>
                  </a:cubicBezTo>
                  <a:cubicBezTo>
                    <a:pt x="172156" y="650522"/>
                    <a:pt x="187678" y="644878"/>
                    <a:pt x="245533" y="643467"/>
                  </a:cubicBezTo>
                  <a:cubicBezTo>
                    <a:pt x="303388" y="642056"/>
                    <a:pt x="423333" y="657578"/>
                    <a:pt x="482600" y="643467"/>
                  </a:cubicBezTo>
                  <a:cubicBezTo>
                    <a:pt x="541867" y="629356"/>
                    <a:pt x="578555" y="608189"/>
                    <a:pt x="601133" y="558800"/>
                  </a:cubicBezTo>
                  <a:cubicBezTo>
                    <a:pt x="623711" y="509411"/>
                    <a:pt x="625122" y="393699"/>
                    <a:pt x="618067" y="347133"/>
                  </a:cubicBezTo>
                  <a:cubicBezTo>
                    <a:pt x="611012" y="300567"/>
                    <a:pt x="589844" y="289278"/>
                    <a:pt x="558800" y="279400"/>
                  </a:cubicBezTo>
                  <a:cubicBezTo>
                    <a:pt x="527755" y="269522"/>
                    <a:pt x="462844" y="286456"/>
                    <a:pt x="431800" y="287867"/>
                  </a:cubicBezTo>
                  <a:cubicBezTo>
                    <a:pt x="400756" y="289278"/>
                    <a:pt x="383822" y="290689"/>
                    <a:pt x="372533" y="287867"/>
                  </a:cubicBezTo>
                  <a:cubicBezTo>
                    <a:pt x="361244" y="285045"/>
                    <a:pt x="362656" y="300566"/>
                    <a:pt x="364067" y="270933"/>
                  </a:cubicBezTo>
                  <a:cubicBezTo>
                    <a:pt x="365478" y="241300"/>
                    <a:pt x="378178" y="150989"/>
                    <a:pt x="381000" y="110067"/>
                  </a:cubicBezTo>
                  <a:cubicBezTo>
                    <a:pt x="383822" y="69145"/>
                    <a:pt x="381000" y="25400"/>
                    <a:pt x="381000" y="25400"/>
                  </a:cubicBezTo>
                </a:path>
              </a:pathLst>
            </a:custGeom>
            <a:solidFill>
              <a:srgbClr val="7A7B4D"/>
            </a:solidFill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170955" y="3835400"/>
              <a:ext cx="112217" cy="154520"/>
            </a:xfrm>
            <a:prstGeom prst="ellipse">
              <a:avLst/>
            </a:prstGeom>
            <a:solidFill>
              <a:srgbClr val="7A7B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515532" y="3835400"/>
              <a:ext cx="112217" cy="154520"/>
            </a:xfrm>
            <a:prstGeom prst="ellipse">
              <a:avLst/>
            </a:prstGeom>
            <a:solidFill>
              <a:srgbClr val="7A7B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2426" y="4217460"/>
              <a:ext cx="112217" cy="154520"/>
            </a:xfrm>
            <a:prstGeom prst="ellipse">
              <a:avLst/>
            </a:prstGeom>
            <a:solidFill>
              <a:srgbClr val="7A7B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421182" y="4217460"/>
              <a:ext cx="112217" cy="154520"/>
            </a:xfrm>
            <a:prstGeom prst="ellipse">
              <a:avLst/>
            </a:prstGeom>
            <a:solidFill>
              <a:srgbClr val="7A7B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rt 22"/>
          <p:cNvSpPr/>
          <p:nvPr/>
        </p:nvSpPr>
        <p:spPr>
          <a:xfrm>
            <a:off x="1280061" y="2675470"/>
            <a:ext cx="458612" cy="429247"/>
          </a:xfrm>
          <a:prstGeom prst="hear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ea typeface="+mj-ea"/>
                <a:cs typeface="+mj-cs"/>
              </a:rPr>
              <a:t>How Do We Assess Iron Balance ?</a:t>
            </a:r>
            <a:endParaRPr lang="en-US" sz="4000" dirty="0">
              <a:ea typeface="+mj-ea"/>
              <a:cs typeface="+mj-cs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6189133" y="6434667"/>
            <a:ext cx="2806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i="1" dirty="0" err="1">
                <a:latin typeface="Helvetica" charset="0"/>
              </a:rPr>
              <a:t>Angelucci</a:t>
            </a:r>
            <a:r>
              <a:rPr lang="en-US" sz="1400" i="1" dirty="0">
                <a:latin typeface="Helvetica" charset="0"/>
              </a:rPr>
              <a:t> et al, NEJM, 343, 2000</a:t>
            </a:r>
          </a:p>
        </p:txBody>
      </p:sp>
      <p:pic>
        <p:nvPicPr>
          <p:cNvPr id="6" name="Picture 4" descr="bal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8712" y="2314813"/>
            <a:ext cx="6862768" cy="367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45912" y="2977402"/>
            <a:ext cx="1430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Iron From </a:t>
            </a:r>
          </a:p>
          <a:p>
            <a:r>
              <a:rPr lang="en-US" dirty="0" smtClean="0"/>
              <a:t>Transfusions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1412" y="233107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Grams</a:t>
            </a:r>
          </a:p>
          <a:p>
            <a:r>
              <a:rPr lang="en-US" dirty="0" smtClean="0"/>
              <a:t>Prescribed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8805" y="2314812"/>
            <a:ext cx="13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08147" y="2284332"/>
            <a:ext cx="116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Chelator</a:t>
            </a:r>
            <a:endParaRPr lang="en-US" dirty="0" smtClean="0"/>
          </a:p>
          <a:p>
            <a:r>
              <a:rPr lang="en-US" dirty="0" smtClean="0"/>
              <a:t>Efficiency</a:t>
            </a:r>
            <a:endParaRPr lang="en-US" dirty="0"/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05944" y="1438275"/>
            <a:ext cx="7450669" cy="4787381"/>
          </a:xfrm>
          <a:noFill/>
        </p:spPr>
      </p:pic>
      <p:sp>
        <p:nvSpPr>
          <p:cNvPr id="7" name="Rectangle 6"/>
          <p:cNvSpPr/>
          <p:nvPr/>
        </p:nvSpPr>
        <p:spPr>
          <a:xfrm>
            <a:off x="1147412" y="1686560"/>
            <a:ext cx="482600" cy="3894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4500">
                <a:effectLst>
                  <a:outerShdw blurRad="38100" dist="38100" dir="2700000" algn="tl">
                    <a:srgbClr val="C0C0C0"/>
                  </a:outerShdw>
                </a:effectLst>
              </a:rPr>
              <a:t>Serum Ferritin Tracks LIC…except when it doesn’t !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181600" y="1752600"/>
            <a:ext cx="3505200" cy="4572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Using trends, overall r</a:t>
            </a:r>
            <a:r>
              <a:rPr lang="en-US" altLang="en-US" baseline="30000" dirty="0"/>
              <a:t>2</a:t>
            </a:r>
            <a:r>
              <a:rPr lang="en-US" altLang="en-US" dirty="0"/>
              <a:t> was 0.64.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Trends in serum </a:t>
            </a:r>
            <a:r>
              <a:rPr lang="en-US" altLang="en-US" dirty="0" err="1"/>
              <a:t>ferritin</a:t>
            </a:r>
            <a:r>
              <a:rPr lang="en-US" altLang="en-US" dirty="0"/>
              <a:t> concordant with LIC in only 38% and overtly discordant in 28%.</a:t>
            </a:r>
            <a:endParaRPr lang="en-US" altLang="en-US" dirty="0" smtClean="0"/>
          </a:p>
          <a:p>
            <a:pPr>
              <a:spcBef>
                <a:spcPts val="1200"/>
              </a:spcBef>
            </a:pPr>
            <a:r>
              <a:rPr lang="en-US" altLang="en-US" dirty="0" smtClean="0"/>
              <a:t>Highly </a:t>
            </a:r>
            <a:r>
              <a:rPr lang="en-US" altLang="en-US" dirty="0"/>
              <a:t>variable in </a:t>
            </a:r>
            <a:r>
              <a:rPr lang="en-US" altLang="en-US" dirty="0" err="1"/>
              <a:t>nontransfused</a:t>
            </a:r>
            <a:r>
              <a:rPr lang="en-US" altLang="en-US" dirty="0"/>
              <a:t> patients.</a:t>
            </a:r>
          </a:p>
          <a:p>
            <a:pPr>
              <a:spcBef>
                <a:spcPts val="1200"/>
              </a:spcBef>
            </a:pPr>
            <a:endParaRPr lang="en-US" alt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066800" y="6324600"/>
            <a:ext cx="363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 i="1"/>
              <a:t>Puliyel et al, Am J Hematol 89(4):391-394,2014</a:t>
            </a:r>
          </a:p>
        </p:txBody>
      </p:sp>
      <p:pic>
        <p:nvPicPr>
          <p:cNvPr id="29701" name="Picture 11" descr="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520" r="5440"/>
          <a:stretch>
            <a:fillRect/>
          </a:stretch>
        </p:blipFill>
        <p:spPr bwMode="auto">
          <a:xfrm>
            <a:off x="685800" y="19812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27867" y="3429000"/>
            <a:ext cx="1380066" cy="1159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R2 versus R2*, that is the question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4175" y="1371600"/>
            <a:ext cx="4040188" cy="639762"/>
          </a:xfrm>
        </p:spPr>
        <p:txBody>
          <a:bodyPr/>
          <a:lstStyle/>
          <a:p>
            <a:r>
              <a:rPr lang="en-US" dirty="0" err="1" smtClean="0"/>
              <a:t>Ferriscan</a:t>
            </a:r>
            <a:r>
              <a:rPr lang="en-US" dirty="0" smtClean="0"/>
              <a:t> R2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02125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i="1" dirty="0" smtClean="0"/>
              <a:t>Advantages</a:t>
            </a:r>
          </a:p>
          <a:p>
            <a:r>
              <a:rPr lang="en-US" dirty="0" smtClean="0"/>
              <a:t>Good Quality Control</a:t>
            </a:r>
          </a:p>
          <a:p>
            <a:r>
              <a:rPr lang="en-US" dirty="0" smtClean="0"/>
              <a:t>Well Validated</a:t>
            </a:r>
          </a:p>
          <a:p>
            <a:endParaRPr lang="en-US" dirty="0" smtClean="0"/>
          </a:p>
          <a:p>
            <a:pPr>
              <a:buNone/>
            </a:pPr>
            <a:r>
              <a:rPr lang="en-US" i="1" dirty="0" smtClean="0"/>
              <a:t>Disadvantages</a:t>
            </a:r>
          </a:p>
          <a:p>
            <a:r>
              <a:rPr lang="en-US" dirty="0" smtClean="0"/>
              <a:t>Expensive</a:t>
            </a:r>
          </a:p>
          <a:p>
            <a:r>
              <a:rPr lang="en-US" dirty="0" smtClean="0"/>
              <a:t>Longer Exam</a:t>
            </a:r>
          </a:p>
          <a:p>
            <a:r>
              <a:rPr lang="en-US" dirty="0" smtClean="0"/>
              <a:t>Breathing Artifact</a:t>
            </a:r>
          </a:p>
          <a:p>
            <a:r>
              <a:rPr lang="en-US" dirty="0" smtClean="0"/>
              <a:t>Less Robust to Tissue Iron Distribution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72000" y="1371600"/>
            <a:ext cx="4041775" cy="639762"/>
          </a:xfrm>
        </p:spPr>
        <p:txBody>
          <a:bodyPr/>
          <a:lstStyle/>
          <a:p>
            <a:r>
              <a:rPr lang="en-US" dirty="0" smtClean="0"/>
              <a:t>Liver R2*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94175" cy="395128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i="1" dirty="0" smtClean="0"/>
              <a:t>Advantages</a:t>
            </a:r>
          </a:p>
          <a:p>
            <a:r>
              <a:rPr lang="en-US" dirty="0" smtClean="0"/>
              <a:t>Fast (single </a:t>
            </a:r>
            <a:r>
              <a:rPr lang="en-US" dirty="0" err="1" smtClean="0"/>
              <a:t>breathold</a:t>
            </a:r>
            <a:r>
              <a:rPr lang="en-US" dirty="0" smtClean="0"/>
              <a:t>)</a:t>
            </a:r>
          </a:p>
          <a:p>
            <a:r>
              <a:rPr lang="en-US" dirty="0" smtClean="0"/>
              <a:t>Robust and Temporally Stable</a:t>
            </a:r>
          </a:p>
          <a:p>
            <a:endParaRPr lang="en-US" dirty="0" smtClean="0"/>
          </a:p>
          <a:p>
            <a:pPr>
              <a:buNone/>
            </a:pPr>
            <a:r>
              <a:rPr lang="en-US" i="1" dirty="0" smtClean="0"/>
              <a:t>Disadvantages</a:t>
            </a:r>
          </a:p>
          <a:p>
            <a:r>
              <a:rPr lang="en-US" dirty="0" smtClean="0"/>
              <a:t>Requires Analysis Software</a:t>
            </a:r>
          </a:p>
          <a:p>
            <a:r>
              <a:rPr lang="en-US" dirty="0" smtClean="0"/>
              <a:t>Requires Local Expertise</a:t>
            </a:r>
          </a:p>
          <a:p>
            <a:r>
              <a:rPr lang="en-US" dirty="0" smtClean="0"/>
              <a:t>Smaller Dynamic Range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8026400" cy="1131644"/>
          </a:xfrm>
        </p:spPr>
        <p:txBody>
          <a:bodyPr>
            <a:noAutofit/>
          </a:bodyPr>
          <a:lstStyle/>
          <a:p>
            <a:r>
              <a:rPr lang="en-US" sz="4400" dirty="0" smtClean="0"/>
              <a:t>Heart can load despite low LIC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82775" y="1778000"/>
            <a:ext cx="4295679" cy="32327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5/9 patients who prospectively developed cardiac iron had LIC &lt; 7.</a:t>
            </a:r>
          </a:p>
          <a:p>
            <a:r>
              <a:rPr lang="en-US" sz="2400" dirty="0" smtClean="0"/>
              <a:t>2/5 had rising LIC, 1 neutral and 2/5 falling.</a:t>
            </a:r>
          </a:p>
          <a:p>
            <a:r>
              <a:rPr lang="en-US" sz="2400" dirty="0" smtClean="0"/>
              <a:t>No such thing as a “safe” LIC !</a:t>
            </a:r>
            <a:endParaRPr lang="en-US" sz="2400" dirty="0"/>
          </a:p>
        </p:txBody>
      </p:sp>
      <p:pic>
        <p:nvPicPr>
          <p:cNvPr id="4" name="Picture 3" descr="ReplacementF4A.jpg"/>
          <p:cNvPicPr>
            <a:picLocks noChangeAspect="1"/>
          </p:cNvPicPr>
          <p:nvPr/>
        </p:nvPicPr>
        <p:blipFill>
          <a:blip r:embed="rId2"/>
          <a:srcRect l="1908" t="1510" r="1796" b="1318"/>
          <a:stretch>
            <a:fillRect/>
          </a:stretch>
        </p:blipFill>
        <p:spPr>
          <a:xfrm>
            <a:off x="143163" y="1778000"/>
            <a:ext cx="4310303" cy="3232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528507" y="4043382"/>
            <a:ext cx="6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63741" y="3277019"/>
            <a:ext cx="923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Moderate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97640" y="2377969"/>
            <a:ext cx="67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Severe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910766" y="2327170"/>
            <a:ext cx="67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Severe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797188" y="3319972"/>
            <a:ext cx="923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Moderate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935162" y="4001585"/>
            <a:ext cx="66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None</a:t>
            </a:r>
            <a:endParaRPr lang="en-US" sz="1400" dirty="0"/>
          </a:p>
        </p:txBody>
      </p:sp>
      <p:pic>
        <p:nvPicPr>
          <p:cNvPr id="6" name="Picture 5" descr="Fig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8" y="1493429"/>
            <a:ext cx="4439612" cy="351729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277534" y="4317999"/>
            <a:ext cx="304800" cy="28786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49600" y="4301065"/>
            <a:ext cx="304800" cy="28786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7" y="1591576"/>
            <a:ext cx="8166786" cy="4495479"/>
          </a:xfrm>
          <a:prstGeom prst="rect">
            <a:avLst/>
          </a:prstGeom>
        </p:spPr>
      </p:pic>
      <p:grpSp>
        <p:nvGrpSpPr>
          <p:cNvPr id="3" name="Group 22"/>
          <p:cNvGrpSpPr/>
          <p:nvPr/>
        </p:nvGrpSpPr>
        <p:grpSpPr>
          <a:xfrm>
            <a:off x="3559125" y="4875550"/>
            <a:ext cx="890595" cy="764833"/>
            <a:chOff x="3559125" y="4875550"/>
            <a:chExt cx="890595" cy="764833"/>
          </a:xfrm>
        </p:grpSpPr>
        <p:sp>
          <p:nvSpPr>
            <p:cNvPr id="19" name="Oval 18"/>
            <p:cNvSpPr/>
            <p:nvPr/>
          </p:nvSpPr>
          <p:spPr>
            <a:xfrm>
              <a:off x="3559125" y="4875550"/>
              <a:ext cx="356238" cy="4589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559125" y="5334450"/>
              <a:ext cx="534357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093482" y="5181483"/>
              <a:ext cx="356238" cy="451058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7236"/>
            <a:ext cx="8915400" cy="1371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Heart and glands take up NTBI</a:t>
            </a:r>
            <a:endParaRPr lang="en-US" sz="4400" dirty="0"/>
          </a:p>
        </p:txBody>
      </p:sp>
      <p:grpSp>
        <p:nvGrpSpPr>
          <p:cNvPr id="8" name="Group 15"/>
          <p:cNvGrpSpPr/>
          <p:nvPr/>
        </p:nvGrpSpPr>
        <p:grpSpPr>
          <a:xfrm>
            <a:off x="1311080" y="4419600"/>
            <a:ext cx="1965520" cy="1587816"/>
            <a:chOff x="1311080" y="4419600"/>
            <a:chExt cx="1965520" cy="1587816"/>
          </a:xfrm>
        </p:grpSpPr>
        <p:sp>
          <p:nvSpPr>
            <p:cNvPr id="6" name="Rectangle 5"/>
            <p:cNvSpPr/>
            <p:nvPr/>
          </p:nvSpPr>
          <p:spPr>
            <a:xfrm>
              <a:off x="2293840" y="4419600"/>
              <a:ext cx="982760" cy="12129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311080" y="5334450"/>
              <a:ext cx="1692500" cy="6729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946376" y="3952234"/>
            <a:ext cx="1144323" cy="650504"/>
            <a:chOff x="946376" y="3952234"/>
            <a:chExt cx="1144323" cy="650504"/>
          </a:xfrm>
        </p:grpSpPr>
        <p:sp>
          <p:nvSpPr>
            <p:cNvPr id="9" name="Oval 8"/>
            <p:cNvSpPr/>
            <p:nvPr/>
          </p:nvSpPr>
          <p:spPr>
            <a:xfrm>
              <a:off x="946376" y="3977935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49893" y="4296805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734461" y="4283301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02614" y="4105201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6342" y="3952234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391197" y="1926585"/>
            <a:ext cx="3639156" cy="40512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23"/>
          <p:cNvGrpSpPr/>
          <p:nvPr/>
        </p:nvGrpSpPr>
        <p:grpSpPr>
          <a:xfrm>
            <a:off x="2503092" y="3654767"/>
            <a:ext cx="3726493" cy="1832649"/>
            <a:chOff x="2503092" y="3654767"/>
            <a:chExt cx="3726493" cy="1832649"/>
          </a:xfrm>
        </p:grpSpPr>
        <p:sp>
          <p:nvSpPr>
            <p:cNvPr id="15" name="Oval 14"/>
            <p:cNvSpPr/>
            <p:nvPr/>
          </p:nvSpPr>
          <p:spPr>
            <a:xfrm>
              <a:off x="2503092" y="3654767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873347" y="5181483"/>
              <a:ext cx="356238" cy="30593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6"/>
          <p:cNvGrpSpPr/>
          <p:nvPr/>
        </p:nvGrpSpPr>
        <p:grpSpPr>
          <a:xfrm>
            <a:off x="6030353" y="2146392"/>
            <a:ext cx="2625040" cy="3663085"/>
            <a:chOff x="6030353" y="2146392"/>
            <a:chExt cx="2956572" cy="3663085"/>
          </a:xfrm>
        </p:grpSpPr>
        <p:sp>
          <p:nvSpPr>
            <p:cNvPr id="5" name="Rectangle 4"/>
            <p:cNvSpPr/>
            <p:nvPr/>
          </p:nvSpPr>
          <p:spPr>
            <a:xfrm>
              <a:off x="6273800" y="2146392"/>
              <a:ext cx="2713125" cy="36630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30353" y="4602738"/>
              <a:ext cx="398463" cy="592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olio">
    <a:dk1>
      <a:sysClr val="windowText" lastClr="000000"/>
    </a:dk1>
    <a:lt1>
      <a:sysClr val="window" lastClr="FFFFFF"/>
    </a:lt1>
    <a:dk2>
      <a:srgbClr val="2D2F2B"/>
    </a:dk2>
    <a:lt2>
      <a:srgbClr val="DEDED7"/>
    </a:lt2>
    <a:accent1>
      <a:srgbClr val="294171"/>
    </a:accent1>
    <a:accent2>
      <a:srgbClr val="748CBC"/>
    </a:accent2>
    <a:accent3>
      <a:srgbClr val="8E887C"/>
    </a:accent3>
    <a:accent4>
      <a:srgbClr val="834736"/>
    </a:accent4>
    <a:accent5>
      <a:srgbClr val="5A1705"/>
    </a:accent5>
    <a:accent6>
      <a:srgbClr val="A0A16A"/>
    </a:accent6>
    <a:hlink>
      <a:srgbClr val="74B6BC"/>
    </a:hlink>
    <a:folHlink>
      <a:srgbClr val="7F95A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New Orleans Iron Measurement 10.3.2015.ppt</Template>
  <TotalTime>2820</TotalTime>
  <Words>989</Words>
  <Application>Microsoft Macintosh PowerPoint</Application>
  <PresentationFormat>On-screen Show (4:3)</PresentationFormat>
  <Paragraphs>174</Paragraphs>
  <Slides>25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Folio</vt:lpstr>
      <vt:lpstr>Total Body Iron Removal in Thalassemia</vt:lpstr>
      <vt:lpstr>Cause of iron overload in thalassemia</vt:lpstr>
      <vt:lpstr>Iron Removal In Thalassemia</vt:lpstr>
      <vt:lpstr>Where does excess iron go ?</vt:lpstr>
      <vt:lpstr>How Do We Assess Iron Balance ?</vt:lpstr>
      <vt:lpstr>Serum Ferritin Tracks LIC…except when it doesn’t !</vt:lpstr>
      <vt:lpstr>R2 versus R2*, that is the question</vt:lpstr>
      <vt:lpstr>Heart can load despite low LIC</vt:lpstr>
      <vt:lpstr>Heart and glands take up NTBI</vt:lpstr>
      <vt:lpstr>Cardiac iron risk</vt:lpstr>
      <vt:lpstr>Chelation </vt:lpstr>
      <vt:lpstr>Cardiac T2* and cardiac  dysfunction</vt:lpstr>
      <vt:lpstr>Trends in Mortality</vt:lpstr>
      <vt:lpstr>Fast Uptake/Slow Clearance</vt:lpstr>
      <vt:lpstr>Glands say, “Don’t wait for T2* to fall” </vt:lpstr>
      <vt:lpstr>Pancreatic iron heralds heart iron !</vt:lpstr>
      <vt:lpstr>Staged MRI screening</vt:lpstr>
      <vt:lpstr>Pancreas R2* and glucose dysregulation</vt:lpstr>
      <vt:lpstr>DI Correlates and Predictors</vt:lpstr>
      <vt:lpstr>Prevalence of Endocrine Dysfunction</vt:lpstr>
      <vt:lpstr>Imaging Pituitary Iron</vt:lpstr>
      <vt:lpstr>Clinical Correlation: Pituitary R2 and hypogonadism</vt:lpstr>
      <vt:lpstr>Summary</vt:lpstr>
      <vt:lpstr>T2* made easy: what radiologists need to know</vt:lpstr>
      <vt:lpstr>Questions?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Iron Overload Assessment: Clinical Standards and New Directions</dc:title>
  <dc:creator>john wood</dc:creator>
  <cp:lastModifiedBy>john wood</cp:lastModifiedBy>
  <cp:revision>46</cp:revision>
  <dcterms:created xsi:type="dcterms:W3CDTF">2018-04-11T14:47:42Z</dcterms:created>
  <dcterms:modified xsi:type="dcterms:W3CDTF">2018-04-12T06:24:00Z</dcterms:modified>
</cp:coreProperties>
</file>